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Raleway"/>
      <p:regular r:id="rId83"/>
      <p:bold r:id="rId84"/>
      <p:italic r:id="rId85"/>
      <p:boldItalic r:id="rId86"/>
    </p:embeddedFont>
    <p:embeddedFont>
      <p:font typeface="Lato"/>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aleway-bold.fntdata"/><Relationship Id="rId83" Type="http://schemas.openxmlformats.org/officeDocument/2006/relationships/font" Target="fonts/Raleway-regular.fntdata"/><Relationship Id="rId42" Type="http://schemas.openxmlformats.org/officeDocument/2006/relationships/slide" Target="slides/slide37.xml"/><Relationship Id="rId86" Type="http://schemas.openxmlformats.org/officeDocument/2006/relationships/font" Target="fonts/Raleway-boldItalic.fntdata"/><Relationship Id="rId41" Type="http://schemas.openxmlformats.org/officeDocument/2006/relationships/slide" Target="slides/slide36.xml"/><Relationship Id="rId85" Type="http://schemas.openxmlformats.org/officeDocument/2006/relationships/font" Target="fonts/Raleway-italic.fntdata"/><Relationship Id="rId44" Type="http://schemas.openxmlformats.org/officeDocument/2006/relationships/slide" Target="slides/slide39.xml"/><Relationship Id="rId88" Type="http://schemas.openxmlformats.org/officeDocument/2006/relationships/font" Target="fonts/Lato-bold.fntdata"/><Relationship Id="rId43" Type="http://schemas.openxmlformats.org/officeDocument/2006/relationships/slide" Target="slides/slide38.xml"/><Relationship Id="rId87" Type="http://schemas.openxmlformats.org/officeDocument/2006/relationships/font" Target="fonts/Lato-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Lato-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Lat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f745f28f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f745f28f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59d84ba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59d84ba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f745f28f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f745f28f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f745f28f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f745f28f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f745f28f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f745f28f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f745f28f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f745f28f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f745f28f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f745f28f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f745f28f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f745f28f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f745f28f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f745f28f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f745f28f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f745f28f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f745f28f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f745f28f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f745f28f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f745f28f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f745f28f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f745f28f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f745f28f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f745f28f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f745f28f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f745f28f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f745f28f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f745f28f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f745f28f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f745f28f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f745f28f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f745f28f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f745f28f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f745f28f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f745f28f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f745f28f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f745f28f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f745f28f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f745f28f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f745f28f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f745f28f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f745f28f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f745f28f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f745f28f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f745f28f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f745f28f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4f745f28f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4f745f28f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f745f28f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f745f28f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f745f28f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4f745f28f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f745f28f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4f745f28f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f745f28f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f745f28f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4f745f28f4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4f745f28f4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f745f28f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f745f28f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4f745f28f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4f745f28f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4f745f28f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4f745f28f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f745f28f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4f745f28f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f745f28f4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f745f28f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4f745f28f4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4f745f28f4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f745f28f4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4f745f28f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4f745f28f4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4f745f28f4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4f745f28f4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4f745f28f4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f745f28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f745f28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f745f28f4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f745f28f4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4f745f28f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4f745f28f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f745f28f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4f745f28f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f745f28f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4f745f28f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4f745f28f4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4f745f28f4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f745f28f4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4f745f28f4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4f745f28f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4f745f28f4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b0f50651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2b0f50651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4f745f28f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4f745f28f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4f745f28f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4f745f28f4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f745f28f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f745f28f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4f745f28f4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4f745f28f4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4f745f28f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4f745f28f4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f745f28f4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f745f28f4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f745f28f4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f745f28f4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f745f28f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4f745f28f4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4f745f28f4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4f745f28f4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4f745f28f4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4f745f28f4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f745f28f4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f745f28f4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4f745f28f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4f745f28f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f745f28f4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f745f28f4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f745f28f4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f745f28f4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f745f28f4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4f745f28f4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4f745f28f4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4f745f28f4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4f745f28f4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4f745f28f4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4f745f28f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4f745f28f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4f745f28f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4f745f28f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4f745f28f4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4f745f28f4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4f745f28f4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4f745f28f4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f745f28f4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f745f28f4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f745f28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f745f28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71.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58.png"/><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66.png"/><Relationship Id="rId4" Type="http://schemas.openxmlformats.org/officeDocument/2006/relationships/image" Target="../media/image60.png"/><Relationship Id="rId5"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78.pn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70.png"/><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3"/>
          <p:cNvPicPr preferRelativeResize="0"/>
          <p:nvPr/>
        </p:nvPicPr>
        <p:blipFill rotWithShape="1">
          <a:blip r:embed="rId3">
            <a:alphaModFix amt="41000"/>
          </a:blip>
          <a:srcRect b="0" l="9" r="19" t="0"/>
          <a:stretch/>
        </p:blipFill>
        <p:spPr>
          <a:xfrm>
            <a:off x="0" y="0"/>
            <a:ext cx="9144000" cy="5143500"/>
          </a:xfrm>
          <a:prstGeom prst="rect">
            <a:avLst/>
          </a:prstGeom>
          <a:noFill/>
          <a:ln>
            <a:noFill/>
          </a:ln>
        </p:spPr>
      </p:pic>
      <p:sp>
        <p:nvSpPr>
          <p:cNvPr id="73" name="Google Shape;73;p13"/>
          <p:cNvSpPr txBox="1"/>
          <p:nvPr>
            <p:ph type="title"/>
          </p:nvPr>
        </p:nvSpPr>
        <p:spPr>
          <a:xfrm>
            <a:off x="290075" y="555675"/>
            <a:ext cx="7251900" cy="8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5900">
                <a:solidFill>
                  <a:schemeClr val="accent5"/>
                </a:solidFill>
                <a:latin typeface="Lato"/>
                <a:ea typeface="Lato"/>
                <a:cs typeface="Lato"/>
                <a:sym typeface="Lato"/>
              </a:rPr>
              <a:t>AWS</a:t>
            </a:r>
            <a:r>
              <a:rPr lang="ja" sz="5900">
                <a:latin typeface="Lato"/>
                <a:ea typeface="Lato"/>
                <a:cs typeface="Lato"/>
                <a:sym typeface="Lato"/>
              </a:rPr>
              <a:t>の</a:t>
            </a:r>
            <a:br>
              <a:rPr lang="ja" sz="5900">
                <a:solidFill>
                  <a:schemeClr val="accent5"/>
                </a:solidFill>
                <a:latin typeface="Lato"/>
                <a:ea typeface="Lato"/>
                <a:cs typeface="Lato"/>
                <a:sym typeface="Lato"/>
              </a:rPr>
            </a:br>
            <a:r>
              <a:rPr lang="ja" sz="5900">
                <a:solidFill>
                  <a:schemeClr val="accent5"/>
                </a:solidFill>
                <a:latin typeface="Lato"/>
                <a:ea typeface="Lato"/>
                <a:cs typeface="Lato"/>
                <a:sym typeface="Lato"/>
              </a:rPr>
              <a:t>ネットワーク</a:t>
            </a:r>
            <a:r>
              <a:rPr lang="ja" sz="5900">
                <a:latin typeface="Lato"/>
                <a:ea typeface="Lato"/>
                <a:cs typeface="Lato"/>
                <a:sym typeface="Lato"/>
              </a:rPr>
              <a:t>と</a:t>
            </a:r>
            <a:endParaRPr sz="5900">
              <a:latin typeface="Lato"/>
              <a:ea typeface="Lato"/>
              <a:cs typeface="Lato"/>
              <a:sym typeface="Lato"/>
            </a:endParaRPr>
          </a:p>
          <a:p>
            <a:pPr indent="0" lvl="0" marL="0" rtl="0" algn="l">
              <a:spcBef>
                <a:spcPts val="1000"/>
              </a:spcBef>
              <a:spcAft>
                <a:spcPts val="1000"/>
              </a:spcAft>
              <a:buNone/>
            </a:pPr>
            <a:r>
              <a:rPr lang="ja" sz="5900">
                <a:solidFill>
                  <a:schemeClr val="accent5"/>
                </a:solidFill>
                <a:latin typeface="Lato"/>
                <a:ea typeface="Lato"/>
                <a:cs typeface="Lato"/>
                <a:sym typeface="Lato"/>
              </a:rPr>
              <a:t>セキュリティ</a:t>
            </a:r>
            <a:endParaRPr sz="5900">
              <a:solidFill>
                <a:schemeClr val="accent5"/>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idx="4294967295" type="title"/>
          </p:nvPr>
        </p:nvSpPr>
        <p:spPr>
          <a:xfrm>
            <a:off x="535775" y="178750"/>
            <a:ext cx="7865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AWSでのプライベートIPのつけ方</a:t>
            </a:r>
            <a:endParaRPr sz="2400">
              <a:latin typeface="Lato"/>
              <a:ea typeface="Lato"/>
              <a:cs typeface="Lato"/>
              <a:sym typeface="Lato"/>
            </a:endParaRPr>
          </a:p>
        </p:txBody>
      </p:sp>
      <p:sp>
        <p:nvSpPr>
          <p:cNvPr id="139" name="Google Shape;139;p22"/>
          <p:cNvSpPr txBox="1"/>
          <p:nvPr>
            <p:ph idx="4294967295" type="title"/>
          </p:nvPr>
        </p:nvSpPr>
        <p:spPr>
          <a:xfrm>
            <a:off x="535775" y="9467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VPC</a:t>
            </a:r>
            <a:r>
              <a:rPr b="0" lang="ja" sz="1800">
                <a:latin typeface="Lato"/>
                <a:ea typeface="Lato"/>
                <a:cs typeface="Lato"/>
                <a:sym typeface="Lato"/>
              </a:rPr>
              <a:t>内におけるIPの設定方法について</a:t>
            </a:r>
            <a:endParaRPr b="0" sz="1800">
              <a:latin typeface="Lato"/>
              <a:ea typeface="Lato"/>
              <a:cs typeface="Lato"/>
              <a:sym typeface="Lato"/>
            </a:endParaRPr>
          </a:p>
        </p:txBody>
      </p:sp>
      <p:pic>
        <p:nvPicPr>
          <p:cNvPr id="140" name="Google Shape;140;p22"/>
          <p:cNvPicPr preferRelativeResize="0"/>
          <p:nvPr/>
        </p:nvPicPr>
        <p:blipFill rotWithShape="1">
          <a:blip r:embed="rId3">
            <a:alphaModFix/>
          </a:blip>
          <a:srcRect b="18099" l="0" r="0" t="0"/>
          <a:stretch/>
        </p:blipFill>
        <p:spPr>
          <a:xfrm>
            <a:off x="76200" y="1724050"/>
            <a:ext cx="8839199" cy="2637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4294967295" type="title"/>
          </p:nvPr>
        </p:nvSpPr>
        <p:spPr>
          <a:xfrm>
            <a:off x="535775" y="178750"/>
            <a:ext cx="7865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AWSでのプライベートIPのつけ方</a:t>
            </a:r>
            <a:endParaRPr sz="2400">
              <a:latin typeface="Lato"/>
              <a:ea typeface="Lato"/>
              <a:cs typeface="Lato"/>
              <a:sym typeface="Lato"/>
            </a:endParaRPr>
          </a:p>
        </p:txBody>
      </p:sp>
      <p:sp>
        <p:nvSpPr>
          <p:cNvPr id="146" name="Google Shape;146;p23"/>
          <p:cNvSpPr txBox="1"/>
          <p:nvPr>
            <p:ph idx="4294967295" type="title"/>
          </p:nvPr>
        </p:nvSpPr>
        <p:spPr>
          <a:xfrm>
            <a:off x="535775" y="9467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例えば・・</a:t>
            </a:r>
            <a:endParaRPr b="0" sz="1800">
              <a:latin typeface="Lato"/>
              <a:ea typeface="Lato"/>
              <a:cs typeface="Lato"/>
              <a:sym typeface="Lato"/>
            </a:endParaRPr>
          </a:p>
        </p:txBody>
      </p:sp>
      <p:sp>
        <p:nvSpPr>
          <p:cNvPr id="147" name="Google Shape;147;p23"/>
          <p:cNvSpPr/>
          <p:nvPr/>
        </p:nvSpPr>
        <p:spPr>
          <a:xfrm>
            <a:off x="726800" y="1691200"/>
            <a:ext cx="7379700" cy="3117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885000" y="2410350"/>
            <a:ext cx="3336000" cy="22491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4572000" y="2410350"/>
            <a:ext cx="3336000" cy="2249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786750" y="1731800"/>
            <a:ext cx="1928700" cy="4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sz="1600"/>
              <a:t>VPC　</a:t>
            </a:r>
            <a:r>
              <a:rPr b="1" lang="ja" sz="1600">
                <a:solidFill>
                  <a:srgbClr val="FF0000"/>
                </a:solidFill>
              </a:rPr>
              <a:t>10.0.</a:t>
            </a:r>
            <a:r>
              <a:rPr b="1" lang="ja" sz="1600"/>
              <a:t>0.0/16</a:t>
            </a:r>
            <a:endParaRPr b="1" sz="1600"/>
          </a:p>
        </p:txBody>
      </p:sp>
      <p:sp>
        <p:nvSpPr>
          <p:cNvPr id="151" name="Google Shape;151;p23"/>
          <p:cNvSpPr/>
          <p:nvPr/>
        </p:nvSpPr>
        <p:spPr>
          <a:xfrm>
            <a:off x="885000" y="2387550"/>
            <a:ext cx="2679000" cy="4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sz="1600"/>
              <a:t>サブネット①</a:t>
            </a:r>
            <a:r>
              <a:rPr b="1" lang="ja" sz="1600"/>
              <a:t>　</a:t>
            </a:r>
            <a:r>
              <a:rPr b="1" lang="ja" sz="1600">
                <a:solidFill>
                  <a:srgbClr val="FF0000"/>
                </a:solidFill>
              </a:rPr>
              <a:t>10.0.1.</a:t>
            </a:r>
            <a:r>
              <a:rPr b="1" lang="ja" sz="1600"/>
              <a:t>0/24</a:t>
            </a:r>
            <a:endParaRPr b="1" sz="1600"/>
          </a:p>
        </p:txBody>
      </p:sp>
      <p:sp>
        <p:nvSpPr>
          <p:cNvPr id="152" name="Google Shape;152;p23"/>
          <p:cNvSpPr/>
          <p:nvPr/>
        </p:nvSpPr>
        <p:spPr>
          <a:xfrm>
            <a:off x="4572000" y="2410350"/>
            <a:ext cx="2679000" cy="4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sz="1600"/>
              <a:t>サブネット②　</a:t>
            </a:r>
            <a:r>
              <a:rPr b="1" lang="ja" sz="1600">
                <a:solidFill>
                  <a:srgbClr val="FF0000"/>
                </a:solidFill>
              </a:rPr>
              <a:t>10.0.2.</a:t>
            </a:r>
            <a:r>
              <a:rPr b="1" lang="ja" sz="1600"/>
              <a:t>0/24</a:t>
            </a:r>
            <a:endParaRPr b="1" sz="1600"/>
          </a:p>
        </p:txBody>
      </p:sp>
      <p:pic>
        <p:nvPicPr>
          <p:cNvPr id="153" name="Google Shape;153;p23"/>
          <p:cNvPicPr preferRelativeResize="0"/>
          <p:nvPr/>
        </p:nvPicPr>
        <p:blipFill>
          <a:blip r:embed="rId3">
            <a:alphaModFix/>
          </a:blip>
          <a:stretch>
            <a:fillRect/>
          </a:stretch>
        </p:blipFill>
        <p:spPr>
          <a:xfrm>
            <a:off x="1378713" y="3152450"/>
            <a:ext cx="744775" cy="897225"/>
          </a:xfrm>
          <a:prstGeom prst="rect">
            <a:avLst/>
          </a:prstGeom>
          <a:noFill/>
          <a:ln>
            <a:noFill/>
          </a:ln>
        </p:spPr>
      </p:pic>
      <p:sp>
        <p:nvSpPr>
          <p:cNvPr id="154" name="Google Shape;154;p23"/>
          <p:cNvSpPr/>
          <p:nvPr/>
        </p:nvSpPr>
        <p:spPr>
          <a:xfrm>
            <a:off x="1167750" y="4125875"/>
            <a:ext cx="1142100" cy="4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インスタンス</a:t>
            </a:r>
            <a:r>
              <a:rPr b="1" lang="ja" sz="1200"/>
              <a:t>①-1</a:t>
            </a:r>
            <a:endParaRPr b="1" sz="1200"/>
          </a:p>
          <a:p>
            <a:pPr indent="0" lvl="0" marL="0" rtl="0" algn="ctr">
              <a:spcBef>
                <a:spcPts val="0"/>
              </a:spcBef>
              <a:spcAft>
                <a:spcPts val="0"/>
              </a:spcAft>
              <a:buNone/>
            </a:pPr>
            <a:r>
              <a:rPr b="1" lang="ja" sz="1200">
                <a:solidFill>
                  <a:srgbClr val="FF0000"/>
                </a:solidFill>
              </a:rPr>
              <a:t>10.0.1.</a:t>
            </a:r>
            <a:r>
              <a:rPr b="1" lang="ja" sz="1200">
                <a:solidFill>
                  <a:srgbClr val="FF0000"/>
                </a:solidFill>
              </a:rPr>
              <a:t>1</a:t>
            </a:r>
            <a:r>
              <a:rPr b="1" lang="ja" sz="1200"/>
              <a:t>/32</a:t>
            </a:r>
            <a:endParaRPr b="1" sz="1200"/>
          </a:p>
        </p:txBody>
      </p:sp>
      <p:pic>
        <p:nvPicPr>
          <p:cNvPr id="155" name="Google Shape;155;p23"/>
          <p:cNvPicPr preferRelativeResize="0"/>
          <p:nvPr/>
        </p:nvPicPr>
        <p:blipFill>
          <a:blip r:embed="rId3">
            <a:alphaModFix/>
          </a:blip>
          <a:stretch>
            <a:fillRect/>
          </a:stretch>
        </p:blipFill>
        <p:spPr>
          <a:xfrm>
            <a:off x="2978912" y="3152450"/>
            <a:ext cx="744775" cy="897225"/>
          </a:xfrm>
          <a:prstGeom prst="rect">
            <a:avLst/>
          </a:prstGeom>
          <a:noFill/>
          <a:ln>
            <a:noFill/>
          </a:ln>
        </p:spPr>
      </p:pic>
      <p:sp>
        <p:nvSpPr>
          <p:cNvPr id="156" name="Google Shape;156;p23"/>
          <p:cNvSpPr/>
          <p:nvPr/>
        </p:nvSpPr>
        <p:spPr>
          <a:xfrm>
            <a:off x="2767950" y="4125875"/>
            <a:ext cx="1142100" cy="4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インスタンス①-2</a:t>
            </a:r>
            <a:endParaRPr b="1" sz="1200"/>
          </a:p>
          <a:p>
            <a:pPr indent="0" lvl="0" marL="0" rtl="0" algn="ctr">
              <a:spcBef>
                <a:spcPts val="0"/>
              </a:spcBef>
              <a:spcAft>
                <a:spcPts val="0"/>
              </a:spcAft>
              <a:buNone/>
            </a:pPr>
            <a:r>
              <a:rPr b="1" lang="ja" sz="1200">
                <a:solidFill>
                  <a:srgbClr val="FF0000"/>
                </a:solidFill>
              </a:rPr>
              <a:t>10.0.1.</a:t>
            </a:r>
            <a:r>
              <a:rPr b="1" lang="ja" sz="1200">
                <a:solidFill>
                  <a:srgbClr val="FF0000"/>
                </a:solidFill>
              </a:rPr>
              <a:t>2</a:t>
            </a:r>
            <a:r>
              <a:rPr b="1" lang="ja" sz="1200"/>
              <a:t>/32</a:t>
            </a:r>
            <a:endParaRPr b="1" sz="1200"/>
          </a:p>
        </p:txBody>
      </p:sp>
      <p:pic>
        <p:nvPicPr>
          <p:cNvPr id="157" name="Google Shape;157;p23"/>
          <p:cNvPicPr preferRelativeResize="0"/>
          <p:nvPr/>
        </p:nvPicPr>
        <p:blipFill>
          <a:blip r:embed="rId3">
            <a:alphaModFix/>
          </a:blip>
          <a:stretch>
            <a:fillRect/>
          </a:stretch>
        </p:blipFill>
        <p:spPr>
          <a:xfrm>
            <a:off x="5036313" y="3152450"/>
            <a:ext cx="744775" cy="897225"/>
          </a:xfrm>
          <a:prstGeom prst="rect">
            <a:avLst/>
          </a:prstGeom>
          <a:noFill/>
          <a:ln>
            <a:noFill/>
          </a:ln>
        </p:spPr>
      </p:pic>
      <p:sp>
        <p:nvSpPr>
          <p:cNvPr id="158" name="Google Shape;158;p23"/>
          <p:cNvSpPr/>
          <p:nvPr/>
        </p:nvSpPr>
        <p:spPr>
          <a:xfrm>
            <a:off x="4825350" y="4125875"/>
            <a:ext cx="1142100" cy="4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インスタンス②-1</a:t>
            </a:r>
            <a:endParaRPr b="1" sz="1200"/>
          </a:p>
          <a:p>
            <a:pPr indent="0" lvl="0" marL="0" rtl="0" algn="ctr">
              <a:spcBef>
                <a:spcPts val="0"/>
              </a:spcBef>
              <a:spcAft>
                <a:spcPts val="0"/>
              </a:spcAft>
              <a:buNone/>
            </a:pPr>
            <a:r>
              <a:rPr b="1" lang="ja" sz="1200">
                <a:solidFill>
                  <a:srgbClr val="FF0000"/>
                </a:solidFill>
              </a:rPr>
              <a:t>10.0.2.1</a:t>
            </a:r>
            <a:r>
              <a:rPr b="1" lang="ja" sz="1200"/>
              <a:t>/32</a:t>
            </a:r>
            <a:endParaRPr b="1" sz="1200"/>
          </a:p>
        </p:txBody>
      </p:sp>
      <p:pic>
        <p:nvPicPr>
          <p:cNvPr id="159" name="Google Shape;159;p23"/>
          <p:cNvPicPr preferRelativeResize="0"/>
          <p:nvPr/>
        </p:nvPicPr>
        <p:blipFill>
          <a:blip r:embed="rId3">
            <a:alphaModFix/>
          </a:blip>
          <a:stretch>
            <a:fillRect/>
          </a:stretch>
        </p:blipFill>
        <p:spPr>
          <a:xfrm>
            <a:off x="6636513" y="3152450"/>
            <a:ext cx="744775" cy="897225"/>
          </a:xfrm>
          <a:prstGeom prst="rect">
            <a:avLst/>
          </a:prstGeom>
          <a:noFill/>
          <a:ln>
            <a:noFill/>
          </a:ln>
        </p:spPr>
      </p:pic>
      <p:sp>
        <p:nvSpPr>
          <p:cNvPr id="160" name="Google Shape;160;p23"/>
          <p:cNvSpPr/>
          <p:nvPr/>
        </p:nvSpPr>
        <p:spPr>
          <a:xfrm>
            <a:off x="6425550" y="4125875"/>
            <a:ext cx="1142100" cy="4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インスタンス②-2</a:t>
            </a:r>
            <a:endParaRPr b="1" sz="1200"/>
          </a:p>
          <a:p>
            <a:pPr indent="0" lvl="0" marL="0" rtl="0" algn="ctr">
              <a:spcBef>
                <a:spcPts val="0"/>
              </a:spcBef>
              <a:spcAft>
                <a:spcPts val="0"/>
              </a:spcAft>
              <a:buNone/>
            </a:pPr>
            <a:r>
              <a:rPr b="1" lang="ja" sz="1200">
                <a:solidFill>
                  <a:srgbClr val="FF0000"/>
                </a:solidFill>
              </a:rPr>
              <a:t>10.0.2.2</a:t>
            </a:r>
            <a:r>
              <a:rPr b="1" lang="ja" sz="1200"/>
              <a:t>/32</a:t>
            </a:r>
            <a:endParaRPr b="1"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32075" y="2083025"/>
            <a:ext cx="75897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②ネットワーク構築(実践)</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a:t>
            </a:r>
            <a:r>
              <a:rPr lang="ja" sz="3600">
                <a:solidFill>
                  <a:schemeClr val="dk1"/>
                </a:solidFill>
                <a:latin typeface="Lato"/>
                <a:ea typeface="Lato"/>
                <a:cs typeface="Lato"/>
                <a:sym typeface="Lato"/>
              </a:rPr>
              <a:t>構築手順</a:t>
            </a:r>
            <a:endParaRPr sz="2400">
              <a:latin typeface="Lato"/>
              <a:ea typeface="Lato"/>
              <a:cs typeface="Lato"/>
              <a:sym typeface="Lato"/>
            </a:endParaRPr>
          </a:p>
        </p:txBody>
      </p:sp>
      <p:pic>
        <p:nvPicPr>
          <p:cNvPr id="171" name="Google Shape;171;p25"/>
          <p:cNvPicPr preferRelativeResize="0"/>
          <p:nvPr/>
        </p:nvPicPr>
        <p:blipFill>
          <a:blip r:embed="rId3">
            <a:alphaModFix/>
          </a:blip>
          <a:stretch>
            <a:fillRect/>
          </a:stretch>
        </p:blipFill>
        <p:spPr>
          <a:xfrm>
            <a:off x="566800" y="887175"/>
            <a:ext cx="6785926" cy="2574450"/>
          </a:xfrm>
          <a:prstGeom prst="rect">
            <a:avLst/>
          </a:prstGeom>
          <a:noFill/>
          <a:ln>
            <a:noFill/>
          </a:ln>
        </p:spPr>
      </p:pic>
      <p:sp>
        <p:nvSpPr>
          <p:cNvPr id="172" name="Google Shape;172;p25"/>
          <p:cNvSpPr txBox="1"/>
          <p:nvPr>
            <p:ph idx="4294967295" type="title"/>
          </p:nvPr>
        </p:nvSpPr>
        <p:spPr>
          <a:xfrm>
            <a:off x="535775" y="3461350"/>
            <a:ext cx="40935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800">
                <a:latin typeface="Lato"/>
                <a:ea typeface="Lato"/>
                <a:cs typeface="Lato"/>
                <a:sym typeface="Lato"/>
              </a:rPr>
              <a:t>作業の流れ</a:t>
            </a:r>
            <a:endParaRPr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　1. </a:t>
            </a:r>
            <a:r>
              <a:rPr lang="ja" sz="1800">
                <a:latin typeface="Lato"/>
                <a:ea typeface="Lato"/>
                <a:cs typeface="Lato"/>
                <a:sym typeface="Lato"/>
              </a:rPr>
              <a:t>VPC</a:t>
            </a:r>
            <a:r>
              <a:rPr b="0" lang="ja" sz="1800">
                <a:latin typeface="Lato"/>
                <a:ea typeface="Lato"/>
                <a:cs typeface="Lato"/>
                <a:sym typeface="Lato"/>
              </a:rPr>
              <a:t>作成</a:t>
            </a:r>
            <a:br>
              <a:rPr b="0" lang="ja" sz="1800">
                <a:latin typeface="Lato"/>
                <a:ea typeface="Lato"/>
                <a:cs typeface="Lato"/>
                <a:sym typeface="Lato"/>
              </a:rPr>
            </a:br>
            <a:r>
              <a:rPr b="0" lang="ja" sz="1800">
                <a:latin typeface="Lato"/>
                <a:ea typeface="Lato"/>
                <a:cs typeface="Lato"/>
                <a:sym typeface="Lato"/>
              </a:rPr>
              <a:t>　2. </a:t>
            </a:r>
            <a:r>
              <a:rPr lang="ja" sz="1800">
                <a:latin typeface="Lato"/>
                <a:ea typeface="Lato"/>
                <a:cs typeface="Lato"/>
                <a:sym typeface="Lato"/>
              </a:rPr>
              <a:t>サブネット</a:t>
            </a:r>
            <a:r>
              <a:rPr b="0" lang="ja" sz="1800">
                <a:latin typeface="Lato"/>
                <a:ea typeface="Lato"/>
                <a:cs typeface="Lato"/>
                <a:sym typeface="Lato"/>
              </a:rPr>
              <a:t>作成</a:t>
            </a:r>
            <a:br>
              <a:rPr b="0" lang="ja" sz="1800">
                <a:latin typeface="Lato"/>
                <a:ea typeface="Lato"/>
                <a:cs typeface="Lato"/>
                <a:sym typeface="Lato"/>
              </a:rPr>
            </a:br>
            <a:r>
              <a:rPr b="0" lang="ja" sz="1800">
                <a:latin typeface="Lato"/>
                <a:ea typeface="Lato"/>
                <a:cs typeface="Lato"/>
                <a:sym typeface="Lato"/>
              </a:rPr>
              <a:t>　3. </a:t>
            </a:r>
            <a:r>
              <a:rPr lang="ja" sz="1800">
                <a:latin typeface="Lato"/>
                <a:ea typeface="Lato"/>
                <a:cs typeface="Lato"/>
                <a:sym typeface="Lato"/>
              </a:rPr>
              <a:t>ゲートウェイ</a:t>
            </a:r>
            <a:r>
              <a:rPr b="0" lang="ja" sz="1800">
                <a:latin typeface="Lato"/>
                <a:ea typeface="Lato"/>
                <a:cs typeface="Lato"/>
                <a:sym typeface="Lato"/>
              </a:rPr>
              <a:t>作成</a:t>
            </a:r>
            <a:endParaRPr b="0" sz="1800">
              <a:latin typeface="Lato"/>
              <a:ea typeface="Lato"/>
              <a:cs typeface="Lato"/>
              <a:sym typeface="Lato"/>
            </a:endParaRPr>
          </a:p>
        </p:txBody>
      </p:sp>
      <p:sp>
        <p:nvSpPr>
          <p:cNvPr id="173" name="Google Shape;173;p25"/>
          <p:cNvSpPr txBox="1"/>
          <p:nvPr>
            <p:ph idx="4294967295" type="title"/>
          </p:nvPr>
        </p:nvSpPr>
        <p:spPr>
          <a:xfrm>
            <a:off x="4771475" y="3485050"/>
            <a:ext cx="40935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　4. </a:t>
            </a:r>
            <a:r>
              <a:rPr lang="ja" sz="1800">
                <a:latin typeface="Lato"/>
                <a:ea typeface="Lato"/>
                <a:cs typeface="Lato"/>
                <a:sym typeface="Lato"/>
              </a:rPr>
              <a:t>ルートテーブル</a:t>
            </a:r>
            <a:r>
              <a:rPr b="0" lang="ja" sz="1800">
                <a:latin typeface="Lato"/>
                <a:ea typeface="Lato"/>
                <a:cs typeface="Lato"/>
                <a:sym typeface="Lato"/>
              </a:rPr>
              <a:t>設定</a:t>
            </a:r>
            <a:br>
              <a:rPr b="0" lang="ja" sz="1800">
                <a:latin typeface="Lato"/>
                <a:ea typeface="Lato"/>
                <a:cs typeface="Lato"/>
                <a:sym typeface="Lato"/>
              </a:rPr>
            </a:br>
            <a:r>
              <a:rPr b="0" lang="ja" sz="1800">
                <a:latin typeface="Lato"/>
                <a:ea typeface="Lato"/>
                <a:cs typeface="Lato"/>
                <a:sym typeface="Lato"/>
              </a:rPr>
              <a:t>　</a:t>
            </a:r>
            <a:endParaRPr b="0" sz="18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179" name="Google Shape;179;p26"/>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180" name="Google Shape;180;p26"/>
          <p:cNvPicPr preferRelativeResize="0"/>
          <p:nvPr/>
        </p:nvPicPr>
        <p:blipFill>
          <a:blip r:embed="rId3">
            <a:alphaModFix/>
          </a:blip>
          <a:stretch>
            <a:fillRect/>
          </a:stretch>
        </p:blipFill>
        <p:spPr>
          <a:xfrm>
            <a:off x="799925" y="799325"/>
            <a:ext cx="7110136" cy="4267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186" name="Google Shape;186;p27"/>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187" name="Google Shape;187;p27"/>
          <p:cNvPicPr preferRelativeResize="0"/>
          <p:nvPr/>
        </p:nvPicPr>
        <p:blipFill>
          <a:blip r:embed="rId3">
            <a:alphaModFix/>
          </a:blip>
          <a:stretch>
            <a:fillRect/>
          </a:stretch>
        </p:blipFill>
        <p:spPr>
          <a:xfrm>
            <a:off x="469125" y="946750"/>
            <a:ext cx="8053344" cy="3891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193" name="Google Shape;193;p28"/>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194" name="Google Shape;194;p28"/>
          <p:cNvPicPr preferRelativeResize="0"/>
          <p:nvPr/>
        </p:nvPicPr>
        <p:blipFill>
          <a:blip r:embed="rId3">
            <a:alphaModFix/>
          </a:blip>
          <a:stretch>
            <a:fillRect/>
          </a:stretch>
        </p:blipFill>
        <p:spPr>
          <a:xfrm>
            <a:off x="881900" y="946750"/>
            <a:ext cx="6777819" cy="3891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00" name="Google Shape;200;p29"/>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201" name="Google Shape;201;p29"/>
          <p:cNvPicPr preferRelativeResize="0"/>
          <p:nvPr/>
        </p:nvPicPr>
        <p:blipFill>
          <a:blip r:embed="rId3">
            <a:alphaModFix/>
          </a:blip>
          <a:stretch>
            <a:fillRect/>
          </a:stretch>
        </p:blipFill>
        <p:spPr>
          <a:xfrm>
            <a:off x="896225" y="946750"/>
            <a:ext cx="7064221" cy="389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07" name="Google Shape;207;p30"/>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208" name="Google Shape;208;p30"/>
          <p:cNvPicPr preferRelativeResize="0"/>
          <p:nvPr/>
        </p:nvPicPr>
        <p:blipFill>
          <a:blip r:embed="rId3">
            <a:alphaModFix/>
          </a:blip>
          <a:stretch>
            <a:fillRect/>
          </a:stretch>
        </p:blipFill>
        <p:spPr>
          <a:xfrm>
            <a:off x="1097375" y="1144400"/>
            <a:ext cx="6146811" cy="3891950"/>
          </a:xfrm>
          <a:prstGeom prst="rect">
            <a:avLst/>
          </a:prstGeom>
          <a:noFill/>
          <a:ln>
            <a:noFill/>
          </a:ln>
        </p:spPr>
      </p:pic>
      <p:sp>
        <p:nvSpPr>
          <p:cNvPr id="209" name="Google Shape;209;p30"/>
          <p:cNvSpPr txBox="1"/>
          <p:nvPr>
            <p:ph idx="4294967295" type="title"/>
          </p:nvPr>
        </p:nvSpPr>
        <p:spPr>
          <a:xfrm>
            <a:off x="535775" y="7943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作成完了すると以下の画面になります</a:t>
            </a:r>
            <a:endParaRPr b="0"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15" name="Google Shape;215;p31"/>
          <p:cNvSpPr txBox="1"/>
          <p:nvPr>
            <p:ph idx="4294967295" type="title"/>
          </p:nvPr>
        </p:nvSpPr>
        <p:spPr>
          <a:xfrm>
            <a:off x="4098975" y="313000"/>
            <a:ext cx="1501800" cy="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1. VPC作成</a:t>
            </a:r>
            <a:endParaRPr b="0" sz="1800">
              <a:latin typeface="Lato"/>
              <a:ea typeface="Lato"/>
              <a:cs typeface="Lato"/>
              <a:sym typeface="Lato"/>
            </a:endParaRPr>
          </a:p>
        </p:txBody>
      </p:sp>
      <p:pic>
        <p:nvPicPr>
          <p:cNvPr id="216" name="Google Shape;216;p31"/>
          <p:cNvPicPr preferRelativeResize="0"/>
          <p:nvPr/>
        </p:nvPicPr>
        <p:blipFill>
          <a:blip r:embed="rId3">
            <a:alphaModFix/>
          </a:blip>
          <a:stretch>
            <a:fillRect/>
          </a:stretch>
        </p:blipFill>
        <p:spPr>
          <a:xfrm>
            <a:off x="381000" y="946750"/>
            <a:ext cx="8033244" cy="3891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スライドにメモを貼り付けているダクトテープ" id="79" name="Google Shape;79;p1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0" name="Google Shape;80;p1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ja" sz="2500">
                <a:solidFill>
                  <a:schemeClr val="lt2"/>
                </a:solidFill>
                <a:latin typeface="Raleway"/>
                <a:ea typeface="Raleway"/>
                <a:cs typeface="Raleway"/>
                <a:sym typeface="Raleway"/>
              </a:rPr>
              <a:t>目次</a:t>
            </a:r>
            <a:endParaRPr b="1" sz="2500">
              <a:solidFill>
                <a:schemeClr val="lt2"/>
              </a:solidFill>
              <a:latin typeface="Raleway"/>
              <a:ea typeface="Raleway"/>
              <a:cs typeface="Raleway"/>
              <a:sym typeface="Raleway"/>
            </a:endParaRPr>
          </a:p>
        </p:txBody>
      </p:sp>
      <p:sp>
        <p:nvSpPr>
          <p:cNvPr id="81" name="Google Shape;81;p14"/>
          <p:cNvSpPr txBox="1"/>
          <p:nvPr>
            <p:ph idx="4294967295" type="body"/>
          </p:nvPr>
        </p:nvSpPr>
        <p:spPr>
          <a:xfrm>
            <a:off x="2855550" y="1377475"/>
            <a:ext cx="35235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1400">
                <a:solidFill>
                  <a:srgbClr val="000000"/>
                </a:solidFill>
              </a:rPr>
              <a:t>①VPCとは</a:t>
            </a:r>
            <a:endParaRPr b="1" sz="1400">
              <a:solidFill>
                <a:srgbClr val="000000"/>
              </a:solidFill>
            </a:endParaRPr>
          </a:p>
          <a:p>
            <a:pPr indent="0" lvl="0" marL="0" rtl="0" algn="l">
              <a:spcBef>
                <a:spcPts val="1000"/>
              </a:spcBef>
              <a:spcAft>
                <a:spcPts val="0"/>
              </a:spcAft>
              <a:buNone/>
            </a:pPr>
            <a:r>
              <a:rPr b="1" lang="ja" sz="1400">
                <a:solidFill>
                  <a:srgbClr val="000000"/>
                </a:solidFill>
              </a:rPr>
              <a:t>②ネットワーク構築(実践)</a:t>
            </a:r>
            <a:endParaRPr b="1" sz="1400">
              <a:solidFill>
                <a:srgbClr val="000000"/>
              </a:solidFill>
            </a:endParaRPr>
          </a:p>
          <a:p>
            <a:pPr indent="0" lvl="0" marL="0" rtl="0" algn="l">
              <a:spcBef>
                <a:spcPts val="1000"/>
              </a:spcBef>
              <a:spcAft>
                <a:spcPts val="0"/>
              </a:spcAft>
              <a:buNone/>
            </a:pPr>
            <a:r>
              <a:rPr b="1" lang="ja" sz="1400">
                <a:solidFill>
                  <a:srgbClr val="000000"/>
                </a:solidFill>
              </a:rPr>
              <a:t>③ネットワークにサーバを建てる(実践)</a:t>
            </a:r>
            <a:endParaRPr b="1" sz="1400">
              <a:solidFill>
                <a:srgbClr val="000000"/>
              </a:solidFill>
            </a:endParaRPr>
          </a:p>
          <a:p>
            <a:pPr indent="0" lvl="0" marL="0" rtl="0" algn="l">
              <a:spcBef>
                <a:spcPts val="1000"/>
              </a:spcBef>
              <a:spcAft>
                <a:spcPts val="0"/>
              </a:spcAft>
              <a:buNone/>
            </a:pPr>
            <a:r>
              <a:rPr b="1" lang="ja" sz="1400">
                <a:solidFill>
                  <a:srgbClr val="000000"/>
                </a:solidFill>
              </a:rPr>
              <a:t>④資格試験ポイント(ネットワーク)</a:t>
            </a:r>
            <a:endParaRPr b="1" sz="1400">
              <a:solidFill>
                <a:srgbClr val="000000"/>
              </a:solidFill>
            </a:endParaRPr>
          </a:p>
          <a:p>
            <a:pPr indent="0" lvl="0" marL="0" rtl="0" algn="l">
              <a:spcBef>
                <a:spcPts val="1000"/>
              </a:spcBef>
              <a:spcAft>
                <a:spcPts val="0"/>
              </a:spcAft>
              <a:buNone/>
            </a:pPr>
            <a:r>
              <a:rPr b="1" lang="ja" sz="1400">
                <a:solidFill>
                  <a:srgbClr val="000000"/>
                </a:solidFill>
              </a:rPr>
              <a:t>⑤AWSのセキュリティ</a:t>
            </a:r>
            <a:endParaRPr b="1" sz="1400">
              <a:solidFill>
                <a:srgbClr val="000000"/>
              </a:solidFill>
            </a:endParaRPr>
          </a:p>
          <a:p>
            <a:pPr indent="0" lvl="0" marL="0" rtl="0" algn="l">
              <a:spcBef>
                <a:spcPts val="1000"/>
              </a:spcBef>
              <a:spcAft>
                <a:spcPts val="1000"/>
              </a:spcAft>
              <a:buNone/>
            </a:pPr>
            <a:r>
              <a:rPr b="1" lang="ja" sz="1400">
                <a:solidFill>
                  <a:srgbClr val="000000"/>
                </a:solidFill>
              </a:rPr>
              <a:t>⑥</a:t>
            </a:r>
            <a:r>
              <a:rPr b="1" lang="ja" sz="1400"/>
              <a:t>資格試験ポイント(セキュリティ)</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22" name="Google Shape;222;p32"/>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2. サブネット作成</a:t>
            </a:r>
            <a:endParaRPr b="0" sz="1800">
              <a:latin typeface="Lato"/>
              <a:ea typeface="Lato"/>
              <a:cs typeface="Lato"/>
              <a:sym typeface="Lato"/>
            </a:endParaRPr>
          </a:p>
        </p:txBody>
      </p:sp>
      <p:pic>
        <p:nvPicPr>
          <p:cNvPr id="223" name="Google Shape;223;p32"/>
          <p:cNvPicPr preferRelativeResize="0"/>
          <p:nvPr/>
        </p:nvPicPr>
        <p:blipFill>
          <a:blip r:embed="rId3">
            <a:alphaModFix/>
          </a:blip>
          <a:stretch>
            <a:fillRect/>
          </a:stretch>
        </p:blipFill>
        <p:spPr>
          <a:xfrm>
            <a:off x="152400" y="1175350"/>
            <a:ext cx="8839200" cy="33160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29" name="Google Shape;229;p33"/>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2. サブネット作成</a:t>
            </a:r>
            <a:endParaRPr b="0" sz="1800">
              <a:latin typeface="Lato"/>
              <a:ea typeface="Lato"/>
              <a:cs typeface="Lato"/>
              <a:sym typeface="Lato"/>
            </a:endParaRPr>
          </a:p>
        </p:txBody>
      </p:sp>
      <p:pic>
        <p:nvPicPr>
          <p:cNvPr id="230" name="Google Shape;230;p33"/>
          <p:cNvPicPr preferRelativeResize="0"/>
          <p:nvPr/>
        </p:nvPicPr>
        <p:blipFill>
          <a:blip r:embed="rId3">
            <a:alphaModFix/>
          </a:blip>
          <a:stretch>
            <a:fillRect/>
          </a:stretch>
        </p:blipFill>
        <p:spPr>
          <a:xfrm>
            <a:off x="685800" y="1022950"/>
            <a:ext cx="7440808" cy="389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36" name="Google Shape;236;p34"/>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2. サブネット作成</a:t>
            </a:r>
            <a:endParaRPr b="0" sz="1800">
              <a:latin typeface="Lato"/>
              <a:ea typeface="Lato"/>
              <a:cs typeface="Lato"/>
              <a:sym typeface="Lato"/>
            </a:endParaRPr>
          </a:p>
        </p:txBody>
      </p:sp>
      <p:pic>
        <p:nvPicPr>
          <p:cNvPr id="237" name="Google Shape;237;p34"/>
          <p:cNvPicPr preferRelativeResize="0"/>
          <p:nvPr/>
        </p:nvPicPr>
        <p:blipFill>
          <a:blip r:embed="rId3">
            <a:alphaModFix/>
          </a:blip>
          <a:stretch>
            <a:fillRect/>
          </a:stretch>
        </p:blipFill>
        <p:spPr>
          <a:xfrm>
            <a:off x="1415400" y="1099150"/>
            <a:ext cx="6160800" cy="3891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43" name="Google Shape;243;p35"/>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2. サブネット作成</a:t>
            </a:r>
            <a:endParaRPr b="0" sz="1800">
              <a:latin typeface="Lato"/>
              <a:ea typeface="Lato"/>
              <a:cs typeface="Lato"/>
              <a:sym typeface="Lato"/>
            </a:endParaRPr>
          </a:p>
        </p:txBody>
      </p:sp>
      <p:pic>
        <p:nvPicPr>
          <p:cNvPr id="244" name="Google Shape;244;p35"/>
          <p:cNvPicPr preferRelativeResize="0"/>
          <p:nvPr/>
        </p:nvPicPr>
        <p:blipFill>
          <a:blip r:embed="rId3">
            <a:alphaModFix/>
          </a:blip>
          <a:stretch>
            <a:fillRect/>
          </a:stretch>
        </p:blipFill>
        <p:spPr>
          <a:xfrm>
            <a:off x="902313" y="1099150"/>
            <a:ext cx="7339387" cy="3891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50" name="Google Shape;250;p36"/>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a:t>
            </a:r>
            <a:r>
              <a:rPr b="0" lang="ja" sz="1800">
                <a:latin typeface="Lato"/>
                <a:ea typeface="Lato"/>
                <a:cs typeface="Lato"/>
                <a:sym typeface="Lato"/>
              </a:rPr>
              <a:t>. </a:t>
            </a:r>
            <a:r>
              <a:rPr b="0" lang="ja" sz="1800">
                <a:latin typeface="Lato"/>
                <a:ea typeface="Lato"/>
                <a:cs typeface="Lato"/>
                <a:sym typeface="Lato"/>
              </a:rPr>
              <a:t>ゲートウェイ</a:t>
            </a:r>
            <a:r>
              <a:rPr b="0" lang="ja" sz="1800">
                <a:latin typeface="Lato"/>
                <a:ea typeface="Lato"/>
                <a:cs typeface="Lato"/>
                <a:sym typeface="Lato"/>
              </a:rPr>
              <a:t>作成</a:t>
            </a:r>
            <a:endParaRPr b="0" sz="1800">
              <a:latin typeface="Lato"/>
              <a:ea typeface="Lato"/>
              <a:cs typeface="Lato"/>
              <a:sym typeface="Lato"/>
            </a:endParaRPr>
          </a:p>
        </p:txBody>
      </p:sp>
      <p:pic>
        <p:nvPicPr>
          <p:cNvPr id="251" name="Google Shape;251;p36"/>
          <p:cNvPicPr preferRelativeResize="0"/>
          <p:nvPr/>
        </p:nvPicPr>
        <p:blipFill>
          <a:blip r:embed="rId3">
            <a:alphaModFix/>
          </a:blip>
          <a:stretch>
            <a:fillRect/>
          </a:stretch>
        </p:blipFill>
        <p:spPr>
          <a:xfrm>
            <a:off x="1565700" y="946750"/>
            <a:ext cx="5860191" cy="3891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57" name="Google Shape;257;p37"/>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 ゲートウェイ作成</a:t>
            </a:r>
            <a:endParaRPr b="0" sz="1800">
              <a:latin typeface="Lato"/>
              <a:ea typeface="Lato"/>
              <a:cs typeface="Lato"/>
              <a:sym typeface="Lato"/>
            </a:endParaRPr>
          </a:p>
        </p:txBody>
      </p:sp>
      <p:pic>
        <p:nvPicPr>
          <p:cNvPr id="258" name="Google Shape;258;p37"/>
          <p:cNvPicPr preferRelativeResize="0"/>
          <p:nvPr/>
        </p:nvPicPr>
        <p:blipFill>
          <a:blip r:embed="rId3">
            <a:alphaModFix/>
          </a:blip>
          <a:stretch>
            <a:fillRect/>
          </a:stretch>
        </p:blipFill>
        <p:spPr>
          <a:xfrm>
            <a:off x="684888" y="1052725"/>
            <a:ext cx="7774220" cy="3891951"/>
          </a:xfrm>
          <a:prstGeom prst="rect">
            <a:avLst/>
          </a:prstGeom>
          <a:noFill/>
          <a:ln>
            <a:noFill/>
          </a:ln>
        </p:spPr>
      </p:pic>
      <p:pic>
        <p:nvPicPr>
          <p:cNvPr id="259" name="Google Shape;259;p37"/>
          <p:cNvPicPr preferRelativeResize="0"/>
          <p:nvPr/>
        </p:nvPicPr>
        <p:blipFill>
          <a:blip r:embed="rId4">
            <a:alphaModFix/>
          </a:blip>
          <a:stretch>
            <a:fillRect/>
          </a:stretch>
        </p:blipFill>
        <p:spPr>
          <a:xfrm>
            <a:off x="6312600" y="505125"/>
            <a:ext cx="2544450" cy="517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65" name="Google Shape;265;p38"/>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 ゲートウェイ作成</a:t>
            </a:r>
            <a:endParaRPr b="0" sz="1800">
              <a:latin typeface="Lato"/>
              <a:ea typeface="Lato"/>
              <a:cs typeface="Lato"/>
              <a:sym typeface="Lato"/>
            </a:endParaRPr>
          </a:p>
        </p:txBody>
      </p:sp>
      <p:pic>
        <p:nvPicPr>
          <p:cNvPr id="266" name="Google Shape;266;p38"/>
          <p:cNvPicPr preferRelativeResize="0"/>
          <p:nvPr/>
        </p:nvPicPr>
        <p:blipFill>
          <a:blip r:embed="rId3">
            <a:alphaModFix/>
          </a:blip>
          <a:stretch>
            <a:fillRect/>
          </a:stretch>
        </p:blipFill>
        <p:spPr>
          <a:xfrm>
            <a:off x="152400" y="1099150"/>
            <a:ext cx="8699652" cy="3891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72" name="Google Shape;272;p39"/>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 ゲートウェイ作成</a:t>
            </a:r>
            <a:endParaRPr b="0" sz="1800">
              <a:latin typeface="Lato"/>
              <a:ea typeface="Lato"/>
              <a:cs typeface="Lato"/>
              <a:sym typeface="Lato"/>
            </a:endParaRPr>
          </a:p>
        </p:txBody>
      </p:sp>
      <p:pic>
        <p:nvPicPr>
          <p:cNvPr id="273" name="Google Shape;273;p39"/>
          <p:cNvPicPr preferRelativeResize="0"/>
          <p:nvPr/>
        </p:nvPicPr>
        <p:blipFill>
          <a:blip r:embed="rId3">
            <a:alphaModFix/>
          </a:blip>
          <a:stretch>
            <a:fillRect/>
          </a:stretch>
        </p:blipFill>
        <p:spPr>
          <a:xfrm>
            <a:off x="152400" y="1403950"/>
            <a:ext cx="8839202" cy="3532843"/>
          </a:xfrm>
          <a:prstGeom prst="rect">
            <a:avLst/>
          </a:prstGeom>
          <a:noFill/>
          <a:ln>
            <a:noFill/>
          </a:ln>
        </p:spPr>
      </p:pic>
      <p:sp>
        <p:nvSpPr>
          <p:cNvPr id="274" name="Google Shape;274;p39"/>
          <p:cNvSpPr txBox="1"/>
          <p:nvPr>
            <p:ph idx="4294967295" type="title"/>
          </p:nvPr>
        </p:nvSpPr>
        <p:spPr>
          <a:xfrm>
            <a:off x="535775" y="8705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VPCへのアタッチが完了</a:t>
            </a:r>
            <a:endParaRPr b="0" sz="18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80" name="Google Shape;280;p40"/>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3. ゲートウェイ作成</a:t>
            </a:r>
            <a:endParaRPr b="0" sz="1800">
              <a:latin typeface="Lato"/>
              <a:ea typeface="Lato"/>
              <a:cs typeface="Lato"/>
              <a:sym typeface="Lato"/>
            </a:endParaRPr>
          </a:p>
        </p:txBody>
      </p:sp>
      <p:pic>
        <p:nvPicPr>
          <p:cNvPr id="281" name="Google Shape;281;p40"/>
          <p:cNvPicPr preferRelativeResize="0"/>
          <p:nvPr/>
        </p:nvPicPr>
        <p:blipFill>
          <a:blip r:embed="rId3">
            <a:alphaModFix/>
          </a:blip>
          <a:stretch>
            <a:fillRect/>
          </a:stretch>
        </p:blipFill>
        <p:spPr>
          <a:xfrm>
            <a:off x="557000" y="870550"/>
            <a:ext cx="7397675" cy="3891950"/>
          </a:xfrm>
          <a:prstGeom prst="rect">
            <a:avLst/>
          </a:prstGeom>
          <a:noFill/>
          <a:ln>
            <a:noFill/>
          </a:ln>
        </p:spPr>
      </p:pic>
      <p:sp>
        <p:nvSpPr>
          <p:cNvPr id="282" name="Google Shape;282;p40"/>
          <p:cNvSpPr txBox="1"/>
          <p:nvPr>
            <p:ph idx="4294967295" type="title"/>
          </p:nvPr>
        </p:nvSpPr>
        <p:spPr>
          <a:xfrm>
            <a:off x="632050" y="473670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ja" sz="1400">
                <a:solidFill>
                  <a:srgbClr val="FF0000"/>
                </a:solidFill>
                <a:latin typeface="Lato"/>
                <a:ea typeface="Lato"/>
                <a:cs typeface="Lato"/>
                <a:sym typeface="Lato"/>
              </a:rPr>
              <a:t>3. ゲートウェイ作成</a:t>
            </a:r>
            <a:endParaRPr sz="1400">
              <a:solidFill>
                <a:srgbClr val="FF0000"/>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288" name="Google Shape;288;p41"/>
          <p:cNvSpPr txBox="1"/>
          <p:nvPr>
            <p:ph idx="4294967295" type="title"/>
          </p:nvPr>
        </p:nvSpPr>
        <p:spPr>
          <a:xfrm>
            <a:off x="4098975" y="337150"/>
            <a:ext cx="27912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a:t>
            </a:r>
            <a:r>
              <a:rPr b="0" lang="ja" sz="1800">
                <a:latin typeface="Lato"/>
                <a:ea typeface="Lato"/>
                <a:cs typeface="Lato"/>
                <a:sym typeface="Lato"/>
              </a:rPr>
              <a:t>. </a:t>
            </a:r>
            <a:r>
              <a:rPr b="0" lang="ja" sz="1800">
                <a:latin typeface="Lato"/>
                <a:ea typeface="Lato"/>
                <a:cs typeface="Lato"/>
                <a:sym typeface="Lato"/>
              </a:rPr>
              <a:t>ルートテーブル設定</a:t>
            </a:r>
            <a:endParaRPr b="0" sz="1800">
              <a:latin typeface="Lato"/>
              <a:ea typeface="Lato"/>
              <a:cs typeface="Lato"/>
              <a:sym typeface="Lato"/>
            </a:endParaRPr>
          </a:p>
        </p:txBody>
      </p:sp>
      <p:pic>
        <p:nvPicPr>
          <p:cNvPr id="289" name="Google Shape;289;p41"/>
          <p:cNvPicPr preferRelativeResize="0"/>
          <p:nvPr/>
        </p:nvPicPr>
        <p:blipFill>
          <a:blip r:embed="rId3">
            <a:alphaModFix/>
          </a:blip>
          <a:stretch>
            <a:fillRect/>
          </a:stretch>
        </p:blipFill>
        <p:spPr>
          <a:xfrm>
            <a:off x="331500" y="1013175"/>
            <a:ext cx="8326301" cy="3426600"/>
          </a:xfrm>
          <a:prstGeom prst="rect">
            <a:avLst/>
          </a:prstGeom>
          <a:noFill/>
          <a:ln>
            <a:noFill/>
          </a:ln>
        </p:spPr>
      </p:pic>
      <p:sp>
        <p:nvSpPr>
          <p:cNvPr id="290" name="Google Shape;290;p41"/>
          <p:cNvSpPr/>
          <p:nvPr/>
        </p:nvSpPr>
        <p:spPr>
          <a:xfrm>
            <a:off x="309450" y="3868025"/>
            <a:ext cx="1222200" cy="63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4294967295" type="title"/>
          </p:nvPr>
        </p:nvSpPr>
        <p:spPr>
          <a:xfrm>
            <a:off x="535775" y="7121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AWSのネットワークとは</a:t>
            </a:r>
            <a:endParaRPr sz="2400">
              <a:latin typeface="Lato"/>
              <a:ea typeface="Lato"/>
              <a:cs typeface="Lato"/>
              <a:sym typeface="Lato"/>
            </a:endParaRPr>
          </a:p>
        </p:txBody>
      </p:sp>
      <p:sp>
        <p:nvSpPr>
          <p:cNvPr id="87" name="Google Shape;87;p15"/>
          <p:cNvSpPr txBox="1"/>
          <p:nvPr>
            <p:ph idx="4294967295" type="title"/>
          </p:nvPr>
        </p:nvSpPr>
        <p:spPr>
          <a:xfrm>
            <a:off x="535775" y="1480150"/>
            <a:ext cx="5311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AWSでプライベートネットワークを作成する際の基礎についてお話します。ネットワーク分野はAWS(CLP)の試験において必須となる部分です。</a:t>
            </a:r>
            <a:endParaRPr b="0" sz="1800">
              <a:latin typeface="Lato"/>
              <a:ea typeface="Lato"/>
              <a:cs typeface="Lato"/>
              <a:sym typeface="Lato"/>
            </a:endParaRPr>
          </a:p>
        </p:txBody>
      </p:sp>
      <p:pic>
        <p:nvPicPr>
          <p:cNvPr id="88" name="Google Shape;88;p15"/>
          <p:cNvPicPr preferRelativeResize="0"/>
          <p:nvPr/>
        </p:nvPicPr>
        <p:blipFill>
          <a:blip r:embed="rId3">
            <a:alphaModFix/>
          </a:blip>
          <a:stretch>
            <a:fillRect/>
          </a:stretch>
        </p:blipFill>
        <p:spPr>
          <a:xfrm>
            <a:off x="6563976" y="1751163"/>
            <a:ext cx="1989775" cy="2525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2"/>
          <p:cNvPicPr preferRelativeResize="0"/>
          <p:nvPr/>
        </p:nvPicPr>
        <p:blipFill rotWithShape="1">
          <a:blip r:embed="rId3">
            <a:alphaModFix/>
          </a:blip>
          <a:srcRect b="0" l="0" r="0" t="19034"/>
          <a:stretch/>
        </p:blipFill>
        <p:spPr>
          <a:xfrm>
            <a:off x="817700" y="1946000"/>
            <a:ext cx="7175474" cy="3151075"/>
          </a:xfrm>
          <a:prstGeom prst="rect">
            <a:avLst/>
          </a:prstGeom>
          <a:noFill/>
          <a:ln>
            <a:noFill/>
          </a:ln>
        </p:spPr>
      </p:pic>
      <p:sp>
        <p:nvSpPr>
          <p:cNvPr id="296" name="Google Shape;296;p42"/>
          <p:cNvSpPr txBox="1"/>
          <p:nvPr>
            <p:ph idx="4294967295" type="title"/>
          </p:nvPr>
        </p:nvSpPr>
        <p:spPr>
          <a:xfrm>
            <a:off x="535775" y="178750"/>
            <a:ext cx="8004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(前提知識)</a:t>
            </a:r>
            <a:r>
              <a:rPr lang="ja" sz="3600">
                <a:solidFill>
                  <a:schemeClr val="dk1"/>
                </a:solidFill>
                <a:latin typeface="Lato"/>
                <a:ea typeface="Lato"/>
                <a:cs typeface="Lato"/>
                <a:sym typeface="Lato"/>
              </a:rPr>
              <a:t>ルートテーブル</a:t>
            </a:r>
            <a:r>
              <a:rPr lang="ja" sz="3600">
                <a:solidFill>
                  <a:schemeClr val="dk1"/>
                </a:solidFill>
                <a:latin typeface="Lato"/>
                <a:ea typeface="Lato"/>
                <a:cs typeface="Lato"/>
                <a:sym typeface="Lato"/>
              </a:rPr>
              <a:t>について</a:t>
            </a:r>
            <a:endParaRPr sz="2400">
              <a:latin typeface="Lato"/>
              <a:ea typeface="Lato"/>
              <a:cs typeface="Lato"/>
              <a:sym typeface="Lato"/>
            </a:endParaRPr>
          </a:p>
        </p:txBody>
      </p:sp>
      <p:sp>
        <p:nvSpPr>
          <p:cNvPr id="297" name="Google Shape;297;p42"/>
          <p:cNvSpPr txBox="1"/>
          <p:nvPr/>
        </p:nvSpPr>
        <p:spPr>
          <a:xfrm>
            <a:off x="457200" y="914400"/>
            <a:ext cx="8385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ルートテーブルは、ネットワークの経路を設定する</a:t>
            </a:r>
            <a:r>
              <a:rPr b="1" lang="ja"/>
              <a:t>もの</a:t>
            </a:r>
            <a:r>
              <a:rPr b="1" lang="ja"/>
              <a:t>です。 </a:t>
            </a:r>
            <a:endParaRPr b="1"/>
          </a:p>
          <a:p>
            <a:pPr indent="0" lvl="0" marL="0" rtl="0" algn="l">
              <a:spcBef>
                <a:spcPts val="0"/>
              </a:spcBef>
              <a:spcAft>
                <a:spcPts val="0"/>
              </a:spcAft>
              <a:buNone/>
            </a:pPr>
            <a:r>
              <a:rPr b="1" lang="ja"/>
              <a:t>各サブネットに</a:t>
            </a:r>
            <a:r>
              <a:rPr b="1" lang="ja"/>
              <a:t>作成されるルートテーブルに</a:t>
            </a:r>
            <a:r>
              <a:rPr b="1" lang="ja"/>
              <a:t>対し、宛先のネットワークアドレス・ IP アドレスを</a:t>
            </a:r>
            <a:r>
              <a:rPr b="1" lang="ja"/>
              <a:t>登録することでその宛先への通信が可能になります</a:t>
            </a:r>
            <a:r>
              <a:rPr b="1" lang="ja"/>
              <a:t>。 </a:t>
            </a:r>
            <a:endParaRPr b="1"/>
          </a:p>
          <a:p>
            <a:pPr indent="0" lvl="0" marL="0" rtl="0" algn="l">
              <a:spcBef>
                <a:spcPts val="0"/>
              </a:spcBef>
              <a:spcAft>
                <a:spcPts val="0"/>
              </a:spcAft>
              <a:buNone/>
            </a:pPr>
            <a:r>
              <a:rPr b="1" lang="ja"/>
              <a:t>スマホのアドレス帳やアクセス制限をするためのホワイトリストのようなものです。</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303" name="Google Shape;303;p43"/>
          <p:cNvSpPr txBox="1"/>
          <p:nvPr>
            <p:ph idx="4294967295" type="title"/>
          </p:nvPr>
        </p:nvSpPr>
        <p:spPr>
          <a:xfrm>
            <a:off x="4098975" y="337150"/>
            <a:ext cx="30615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a:t>
            </a:r>
            <a:r>
              <a:rPr b="0" lang="ja" sz="1800">
                <a:latin typeface="Lato"/>
                <a:ea typeface="Lato"/>
                <a:cs typeface="Lato"/>
                <a:sym typeface="Lato"/>
              </a:rPr>
              <a:t>ルートテーブル</a:t>
            </a:r>
            <a:r>
              <a:rPr b="0" lang="ja" sz="1800">
                <a:latin typeface="Lato"/>
                <a:ea typeface="Lato"/>
                <a:cs typeface="Lato"/>
                <a:sym typeface="Lato"/>
              </a:rPr>
              <a:t>設定</a:t>
            </a:r>
            <a:endParaRPr b="0" sz="1800">
              <a:latin typeface="Lato"/>
              <a:ea typeface="Lato"/>
              <a:cs typeface="Lato"/>
              <a:sym typeface="Lato"/>
            </a:endParaRPr>
          </a:p>
        </p:txBody>
      </p:sp>
      <p:pic>
        <p:nvPicPr>
          <p:cNvPr id="304" name="Google Shape;304;p43"/>
          <p:cNvPicPr preferRelativeResize="0"/>
          <p:nvPr/>
        </p:nvPicPr>
        <p:blipFill>
          <a:blip r:embed="rId3">
            <a:alphaModFix/>
          </a:blip>
          <a:stretch>
            <a:fillRect/>
          </a:stretch>
        </p:blipFill>
        <p:spPr>
          <a:xfrm>
            <a:off x="1081875" y="945575"/>
            <a:ext cx="6459745" cy="38919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4"/>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310" name="Google Shape;310;p44"/>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a:t>
            </a:r>
            <a:r>
              <a:rPr b="0" lang="ja" sz="1800">
                <a:latin typeface="Lato"/>
                <a:ea typeface="Lato"/>
                <a:cs typeface="Lato"/>
                <a:sym typeface="Lato"/>
              </a:rPr>
              <a:t>ルートテーブル</a:t>
            </a:r>
            <a:r>
              <a:rPr b="0" lang="ja" sz="1800">
                <a:latin typeface="Lato"/>
                <a:ea typeface="Lato"/>
                <a:cs typeface="Lato"/>
                <a:sym typeface="Lato"/>
              </a:rPr>
              <a:t>設定</a:t>
            </a:r>
            <a:endParaRPr b="0" sz="1800">
              <a:latin typeface="Lato"/>
              <a:ea typeface="Lato"/>
              <a:cs typeface="Lato"/>
              <a:sym typeface="Lato"/>
            </a:endParaRPr>
          </a:p>
        </p:txBody>
      </p:sp>
      <p:pic>
        <p:nvPicPr>
          <p:cNvPr id="311" name="Google Shape;311;p44"/>
          <p:cNvPicPr preferRelativeResize="0"/>
          <p:nvPr/>
        </p:nvPicPr>
        <p:blipFill>
          <a:blip r:embed="rId3">
            <a:alphaModFix/>
          </a:blip>
          <a:stretch>
            <a:fillRect/>
          </a:stretch>
        </p:blipFill>
        <p:spPr>
          <a:xfrm>
            <a:off x="1003375" y="946750"/>
            <a:ext cx="6992778" cy="3891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17" name="Google Shape;317;p45"/>
          <p:cNvPicPr preferRelativeResize="0"/>
          <p:nvPr/>
        </p:nvPicPr>
        <p:blipFill>
          <a:blip r:embed="rId3">
            <a:alphaModFix/>
          </a:blip>
          <a:stretch>
            <a:fillRect/>
          </a:stretch>
        </p:blipFill>
        <p:spPr>
          <a:xfrm>
            <a:off x="304800" y="946750"/>
            <a:ext cx="8544732" cy="3891950"/>
          </a:xfrm>
          <a:prstGeom prst="rect">
            <a:avLst/>
          </a:prstGeom>
          <a:noFill/>
          <a:ln>
            <a:noFill/>
          </a:ln>
        </p:spPr>
      </p:pic>
      <p:sp>
        <p:nvSpPr>
          <p:cNvPr id="318" name="Google Shape;318;p45"/>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24" name="Google Shape;324;p46"/>
          <p:cNvPicPr preferRelativeResize="0"/>
          <p:nvPr/>
        </p:nvPicPr>
        <p:blipFill>
          <a:blip r:embed="rId3">
            <a:alphaModFix/>
          </a:blip>
          <a:stretch>
            <a:fillRect/>
          </a:stretch>
        </p:blipFill>
        <p:spPr>
          <a:xfrm>
            <a:off x="762000" y="1022950"/>
            <a:ext cx="7386383" cy="3891949"/>
          </a:xfrm>
          <a:prstGeom prst="rect">
            <a:avLst/>
          </a:prstGeom>
          <a:noFill/>
          <a:ln>
            <a:noFill/>
          </a:ln>
        </p:spPr>
      </p:pic>
      <p:sp>
        <p:nvSpPr>
          <p:cNvPr id="325" name="Google Shape;325;p46"/>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31" name="Google Shape;331;p47"/>
          <p:cNvPicPr preferRelativeResize="0"/>
          <p:nvPr/>
        </p:nvPicPr>
        <p:blipFill>
          <a:blip r:embed="rId3">
            <a:alphaModFix/>
          </a:blip>
          <a:stretch>
            <a:fillRect/>
          </a:stretch>
        </p:blipFill>
        <p:spPr>
          <a:xfrm>
            <a:off x="152400" y="1099150"/>
            <a:ext cx="8839203" cy="3522472"/>
          </a:xfrm>
          <a:prstGeom prst="rect">
            <a:avLst/>
          </a:prstGeom>
          <a:noFill/>
          <a:ln>
            <a:noFill/>
          </a:ln>
        </p:spPr>
      </p:pic>
      <p:sp>
        <p:nvSpPr>
          <p:cNvPr id="332" name="Google Shape;332;p47"/>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38" name="Google Shape;338;p48"/>
          <p:cNvPicPr preferRelativeResize="0"/>
          <p:nvPr/>
        </p:nvPicPr>
        <p:blipFill>
          <a:blip r:embed="rId3">
            <a:alphaModFix/>
          </a:blip>
          <a:stretch>
            <a:fillRect/>
          </a:stretch>
        </p:blipFill>
        <p:spPr>
          <a:xfrm>
            <a:off x="685800" y="946750"/>
            <a:ext cx="7844902" cy="3891950"/>
          </a:xfrm>
          <a:prstGeom prst="rect">
            <a:avLst/>
          </a:prstGeom>
          <a:noFill/>
          <a:ln>
            <a:noFill/>
          </a:ln>
        </p:spPr>
      </p:pic>
      <p:sp>
        <p:nvSpPr>
          <p:cNvPr id="339" name="Google Shape;339;p48"/>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pic>
        <p:nvPicPr>
          <p:cNvPr id="345" name="Google Shape;345;p49"/>
          <p:cNvPicPr preferRelativeResize="0"/>
          <p:nvPr/>
        </p:nvPicPr>
        <p:blipFill>
          <a:blip r:embed="rId3">
            <a:alphaModFix/>
          </a:blip>
          <a:stretch>
            <a:fillRect/>
          </a:stretch>
        </p:blipFill>
        <p:spPr>
          <a:xfrm>
            <a:off x="152400" y="1251550"/>
            <a:ext cx="8839201" cy="3160889"/>
          </a:xfrm>
          <a:prstGeom prst="rect">
            <a:avLst/>
          </a:prstGeom>
          <a:noFill/>
          <a:ln>
            <a:noFill/>
          </a:ln>
        </p:spPr>
      </p:pic>
      <p:sp>
        <p:nvSpPr>
          <p:cNvPr id="346" name="Google Shape;346;p49"/>
          <p:cNvSpPr txBox="1"/>
          <p:nvPr>
            <p:ph idx="4294967295" type="title"/>
          </p:nvPr>
        </p:nvSpPr>
        <p:spPr>
          <a:xfrm>
            <a:off x="4098975" y="337150"/>
            <a:ext cx="3129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ルートテーブル設定</a:t>
            </a:r>
            <a:endParaRPr b="0" sz="18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352" name="Google Shape;352;p50"/>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ルーティング設定</a:t>
            </a:r>
            <a:endParaRPr b="0" sz="1800">
              <a:latin typeface="Lato"/>
              <a:ea typeface="Lato"/>
              <a:cs typeface="Lato"/>
              <a:sym typeface="Lato"/>
            </a:endParaRPr>
          </a:p>
        </p:txBody>
      </p:sp>
      <p:pic>
        <p:nvPicPr>
          <p:cNvPr id="353" name="Google Shape;353;p50"/>
          <p:cNvPicPr preferRelativeResize="0"/>
          <p:nvPr/>
        </p:nvPicPr>
        <p:blipFill>
          <a:blip r:embed="rId3">
            <a:alphaModFix/>
          </a:blip>
          <a:stretch>
            <a:fillRect/>
          </a:stretch>
        </p:blipFill>
        <p:spPr>
          <a:xfrm>
            <a:off x="304800" y="1099150"/>
            <a:ext cx="8441852" cy="3891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VPCの構築手順</a:t>
            </a:r>
            <a:endParaRPr sz="2400">
              <a:latin typeface="Lato"/>
              <a:ea typeface="Lato"/>
              <a:cs typeface="Lato"/>
              <a:sym typeface="Lato"/>
            </a:endParaRPr>
          </a:p>
        </p:txBody>
      </p:sp>
      <p:sp>
        <p:nvSpPr>
          <p:cNvPr id="359" name="Google Shape;359;p51"/>
          <p:cNvSpPr txBox="1"/>
          <p:nvPr>
            <p:ph idx="4294967295" type="title"/>
          </p:nvPr>
        </p:nvSpPr>
        <p:spPr>
          <a:xfrm>
            <a:off x="4098975" y="337150"/>
            <a:ext cx="2373000" cy="4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4. ルーティング設定</a:t>
            </a:r>
            <a:endParaRPr b="0" sz="1800">
              <a:latin typeface="Lato"/>
              <a:ea typeface="Lato"/>
              <a:cs typeface="Lato"/>
              <a:sym typeface="Lato"/>
            </a:endParaRPr>
          </a:p>
        </p:txBody>
      </p:sp>
      <p:pic>
        <p:nvPicPr>
          <p:cNvPr id="360" name="Google Shape;360;p51"/>
          <p:cNvPicPr preferRelativeResize="0"/>
          <p:nvPr/>
        </p:nvPicPr>
        <p:blipFill>
          <a:blip r:embed="rId3">
            <a:alphaModFix/>
          </a:blip>
          <a:stretch>
            <a:fillRect/>
          </a:stretch>
        </p:blipFill>
        <p:spPr>
          <a:xfrm>
            <a:off x="686575" y="903850"/>
            <a:ext cx="7345751" cy="2802199"/>
          </a:xfrm>
          <a:prstGeom prst="rect">
            <a:avLst/>
          </a:prstGeom>
          <a:noFill/>
          <a:ln>
            <a:noFill/>
          </a:ln>
        </p:spPr>
      </p:pic>
      <p:pic>
        <p:nvPicPr>
          <p:cNvPr id="361" name="Google Shape;361;p51"/>
          <p:cNvPicPr preferRelativeResize="0"/>
          <p:nvPr/>
        </p:nvPicPr>
        <p:blipFill>
          <a:blip r:embed="rId4">
            <a:alphaModFix/>
          </a:blip>
          <a:stretch>
            <a:fillRect/>
          </a:stretch>
        </p:blipFill>
        <p:spPr>
          <a:xfrm>
            <a:off x="905275" y="3665725"/>
            <a:ext cx="6617824" cy="1366725"/>
          </a:xfrm>
          <a:prstGeom prst="rect">
            <a:avLst/>
          </a:prstGeom>
          <a:noFill/>
          <a:ln>
            <a:noFill/>
          </a:ln>
        </p:spPr>
      </p:pic>
      <p:sp>
        <p:nvSpPr>
          <p:cNvPr id="362" name="Google Shape;362;p51"/>
          <p:cNvSpPr txBox="1"/>
          <p:nvPr>
            <p:ph idx="4294967295" type="title"/>
          </p:nvPr>
        </p:nvSpPr>
        <p:spPr>
          <a:xfrm>
            <a:off x="4771475" y="3485050"/>
            <a:ext cx="40935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　</a:t>
            </a:r>
            <a:r>
              <a:rPr lang="ja" sz="1400">
                <a:solidFill>
                  <a:srgbClr val="FF0000"/>
                </a:solidFill>
                <a:latin typeface="Lato"/>
                <a:ea typeface="Lato"/>
                <a:cs typeface="Lato"/>
                <a:sym typeface="Lato"/>
              </a:rPr>
              <a:t>4. </a:t>
            </a:r>
            <a:r>
              <a:rPr lang="ja" sz="1400">
                <a:solidFill>
                  <a:srgbClr val="FF0000"/>
                </a:solidFill>
                <a:latin typeface="Lato"/>
                <a:ea typeface="Lato"/>
                <a:cs typeface="Lato"/>
                <a:sym typeface="Lato"/>
              </a:rPr>
              <a:t>ルートテーブル</a:t>
            </a:r>
            <a:r>
              <a:rPr lang="ja" sz="1400">
                <a:solidFill>
                  <a:srgbClr val="FF0000"/>
                </a:solidFill>
                <a:latin typeface="Lato"/>
                <a:ea typeface="Lato"/>
                <a:cs typeface="Lato"/>
                <a:sym typeface="Lato"/>
              </a:rPr>
              <a:t>設定</a:t>
            </a:r>
            <a:br>
              <a:rPr b="0" lang="ja" sz="1800">
                <a:latin typeface="Lato"/>
                <a:ea typeface="Lato"/>
                <a:cs typeface="Lato"/>
                <a:sym typeface="Lato"/>
              </a:rPr>
            </a:br>
            <a:r>
              <a:rPr b="0" lang="ja" sz="1800">
                <a:latin typeface="Lato"/>
                <a:ea typeface="Lato"/>
                <a:cs typeface="Lato"/>
                <a:sym typeface="Lato"/>
              </a:rPr>
              <a:t>　</a:t>
            </a:r>
            <a:endParaRPr b="0" sz="1800">
              <a:latin typeface="Lato"/>
              <a:ea typeface="Lato"/>
              <a:cs typeface="Lato"/>
              <a:sym typeface="Lato"/>
            </a:endParaRPr>
          </a:p>
        </p:txBody>
      </p:sp>
      <p:pic>
        <p:nvPicPr>
          <p:cNvPr id="363" name="Google Shape;363;p51"/>
          <p:cNvPicPr preferRelativeResize="0"/>
          <p:nvPr/>
        </p:nvPicPr>
        <p:blipFill>
          <a:blip r:embed="rId5">
            <a:alphaModFix/>
          </a:blip>
          <a:stretch>
            <a:fillRect/>
          </a:stretch>
        </p:blipFill>
        <p:spPr>
          <a:xfrm>
            <a:off x="6471976" y="4391750"/>
            <a:ext cx="2180600" cy="59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332075" y="2083025"/>
            <a:ext cx="65772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①VPCとは</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332075" y="2083025"/>
            <a:ext cx="75897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③ネットワークに</a:t>
            </a:r>
            <a:endParaRPr>
              <a:solidFill>
                <a:schemeClr val="accent5"/>
              </a:solidFill>
            </a:endParaRPr>
          </a:p>
          <a:p>
            <a:pPr indent="0" lvl="0" marL="0" rtl="0" algn="l">
              <a:spcBef>
                <a:spcPts val="0"/>
              </a:spcBef>
              <a:spcAft>
                <a:spcPts val="0"/>
              </a:spcAft>
              <a:buNone/>
            </a:pPr>
            <a:r>
              <a:rPr lang="ja">
                <a:solidFill>
                  <a:schemeClr val="accent5"/>
                </a:solidFill>
              </a:rPr>
              <a:t>　サーバを建てる(実践)</a:t>
            </a:r>
            <a:endParaRPr>
              <a:solidFill>
                <a:schemeClr val="accent5"/>
              </a:solidFill>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374" name="Google Shape;374;p53"/>
          <p:cNvPicPr preferRelativeResize="0"/>
          <p:nvPr/>
        </p:nvPicPr>
        <p:blipFill>
          <a:blip r:embed="rId3">
            <a:alphaModFix/>
          </a:blip>
          <a:stretch>
            <a:fillRect/>
          </a:stretch>
        </p:blipFill>
        <p:spPr>
          <a:xfrm>
            <a:off x="1119650" y="976525"/>
            <a:ext cx="6752297" cy="38919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a:t>
            </a:r>
            <a:r>
              <a:rPr lang="ja" sz="3600">
                <a:solidFill>
                  <a:schemeClr val="dk1"/>
                </a:solidFill>
                <a:latin typeface="Lato"/>
                <a:ea typeface="Lato"/>
                <a:cs typeface="Lato"/>
                <a:sym typeface="Lato"/>
              </a:rPr>
              <a:t>手順</a:t>
            </a:r>
            <a:endParaRPr sz="2400">
              <a:latin typeface="Lato"/>
              <a:ea typeface="Lato"/>
              <a:cs typeface="Lato"/>
              <a:sym typeface="Lato"/>
            </a:endParaRPr>
          </a:p>
        </p:txBody>
      </p:sp>
      <p:pic>
        <p:nvPicPr>
          <p:cNvPr id="380" name="Google Shape;380;p54"/>
          <p:cNvPicPr preferRelativeResize="0"/>
          <p:nvPr/>
        </p:nvPicPr>
        <p:blipFill>
          <a:blip r:embed="rId3">
            <a:alphaModFix/>
          </a:blip>
          <a:stretch>
            <a:fillRect/>
          </a:stretch>
        </p:blipFill>
        <p:spPr>
          <a:xfrm>
            <a:off x="461850" y="946750"/>
            <a:ext cx="7985843" cy="38919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386" name="Google Shape;386;p55"/>
          <p:cNvPicPr preferRelativeResize="0"/>
          <p:nvPr/>
        </p:nvPicPr>
        <p:blipFill>
          <a:blip r:embed="rId3">
            <a:alphaModFix/>
          </a:blip>
          <a:stretch>
            <a:fillRect/>
          </a:stretch>
        </p:blipFill>
        <p:spPr>
          <a:xfrm>
            <a:off x="1143000" y="946750"/>
            <a:ext cx="6477248" cy="38919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392" name="Google Shape;392;p56"/>
          <p:cNvPicPr preferRelativeResize="0"/>
          <p:nvPr/>
        </p:nvPicPr>
        <p:blipFill>
          <a:blip r:embed="rId3">
            <a:alphaModFix/>
          </a:blip>
          <a:stretch>
            <a:fillRect/>
          </a:stretch>
        </p:blipFill>
        <p:spPr>
          <a:xfrm>
            <a:off x="870563" y="946750"/>
            <a:ext cx="7402870" cy="389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398" name="Google Shape;398;p57"/>
          <p:cNvPicPr preferRelativeResize="0"/>
          <p:nvPr/>
        </p:nvPicPr>
        <p:blipFill>
          <a:blip r:embed="rId3">
            <a:alphaModFix/>
          </a:blip>
          <a:stretch>
            <a:fillRect/>
          </a:stretch>
        </p:blipFill>
        <p:spPr>
          <a:xfrm>
            <a:off x="762000" y="1022950"/>
            <a:ext cx="7464886" cy="38919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04" name="Google Shape;404;p58"/>
          <p:cNvPicPr preferRelativeResize="0"/>
          <p:nvPr/>
        </p:nvPicPr>
        <p:blipFill>
          <a:blip r:embed="rId3">
            <a:alphaModFix/>
          </a:blip>
          <a:stretch>
            <a:fillRect/>
          </a:stretch>
        </p:blipFill>
        <p:spPr>
          <a:xfrm>
            <a:off x="474963" y="946750"/>
            <a:ext cx="8194078" cy="38919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10" name="Google Shape;410;p59"/>
          <p:cNvPicPr preferRelativeResize="0"/>
          <p:nvPr/>
        </p:nvPicPr>
        <p:blipFill>
          <a:blip r:embed="rId3">
            <a:alphaModFix/>
          </a:blip>
          <a:stretch>
            <a:fillRect/>
          </a:stretch>
        </p:blipFill>
        <p:spPr>
          <a:xfrm>
            <a:off x="1066800" y="1022950"/>
            <a:ext cx="6824241" cy="3891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16" name="Google Shape;416;p60"/>
          <p:cNvPicPr preferRelativeResize="0"/>
          <p:nvPr/>
        </p:nvPicPr>
        <p:blipFill>
          <a:blip r:embed="rId3">
            <a:alphaModFix/>
          </a:blip>
          <a:stretch>
            <a:fillRect/>
          </a:stretch>
        </p:blipFill>
        <p:spPr>
          <a:xfrm>
            <a:off x="609600" y="1099150"/>
            <a:ext cx="7773629" cy="38919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22" name="Google Shape;422;p61"/>
          <p:cNvPicPr preferRelativeResize="0"/>
          <p:nvPr/>
        </p:nvPicPr>
        <p:blipFill>
          <a:blip r:embed="rId3">
            <a:alphaModFix/>
          </a:blip>
          <a:stretch>
            <a:fillRect/>
          </a:stretch>
        </p:blipFill>
        <p:spPr>
          <a:xfrm>
            <a:off x="457200" y="1022950"/>
            <a:ext cx="7872353" cy="3891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a:t>
            </a:r>
            <a:r>
              <a:rPr lang="ja" sz="3600">
                <a:solidFill>
                  <a:schemeClr val="dk1"/>
                </a:solidFill>
                <a:latin typeface="Lato"/>
                <a:ea typeface="Lato"/>
                <a:cs typeface="Lato"/>
                <a:sym typeface="Lato"/>
              </a:rPr>
              <a:t>とは</a:t>
            </a:r>
            <a:endParaRPr sz="2400">
              <a:latin typeface="Lato"/>
              <a:ea typeface="Lato"/>
              <a:cs typeface="Lato"/>
              <a:sym typeface="Lato"/>
            </a:endParaRPr>
          </a:p>
        </p:txBody>
      </p:sp>
      <p:sp>
        <p:nvSpPr>
          <p:cNvPr id="99" name="Google Shape;99;p17"/>
          <p:cNvSpPr txBox="1"/>
          <p:nvPr>
            <p:ph idx="4294967295" type="title"/>
          </p:nvPr>
        </p:nvSpPr>
        <p:spPr>
          <a:xfrm>
            <a:off x="535775" y="1022950"/>
            <a:ext cx="55059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A</a:t>
            </a:r>
            <a:r>
              <a:rPr lang="ja" sz="1800">
                <a:latin typeface="Lato"/>
                <a:ea typeface="Lato"/>
                <a:cs typeface="Lato"/>
                <a:sym typeface="Lato"/>
              </a:rPr>
              <a:t>mazon VPC(Virtual Private Cloud)</a:t>
            </a:r>
            <a:r>
              <a:rPr b="0" lang="ja" sz="1800">
                <a:latin typeface="Lato"/>
                <a:ea typeface="Lato"/>
                <a:cs typeface="Lato"/>
                <a:sym typeface="Lato"/>
              </a:rPr>
              <a:t>とは、AWSアカウント毎に構築できる</a:t>
            </a:r>
            <a:r>
              <a:rPr lang="ja" sz="1800">
                <a:latin typeface="Lato"/>
                <a:ea typeface="Lato"/>
                <a:cs typeface="Lato"/>
                <a:sym typeface="Lato"/>
              </a:rPr>
              <a:t>仮想ネットワーク</a:t>
            </a:r>
            <a:r>
              <a:rPr b="0" lang="ja" sz="1800">
                <a:latin typeface="Lato"/>
                <a:ea typeface="Lato"/>
                <a:cs typeface="Lato"/>
                <a:sym typeface="Lato"/>
              </a:rPr>
              <a:t>です。</a:t>
            </a: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EC2やRDSなどのサービスを立ち上げる際は</a:t>
            </a:r>
            <a:r>
              <a:rPr lang="ja" sz="1800">
                <a:latin typeface="Lato"/>
                <a:ea typeface="Lato"/>
                <a:cs typeface="Lato"/>
                <a:sym typeface="Lato"/>
              </a:rPr>
              <a:t>かならず作成したVPCを指定</a:t>
            </a:r>
            <a:r>
              <a:rPr b="0" lang="ja" sz="1800">
                <a:latin typeface="Lato"/>
                <a:ea typeface="Lato"/>
                <a:cs typeface="Lato"/>
                <a:sym typeface="Lato"/>
              </a:rPr>
              <a:t>し、その中に設置します。</a:t>
            </a:r>
            <a:endParaRPr b="0" sz="1800">
              <a:latin typeface="Lato"/>
              <a:ea typeface="Lato"/>
              <a:cs typeface="Lato"/>
              <a:sym typeface="Lato"/>
            </a:endParaRPr>
          </a:p>
        </p:txBody>
      </p:sp>
      <p:pic>
        <p:nvPicPr>
          <p:cNvPr id="100" name="Google Shape;100;p17"/>
          <p:cNvPicPr preferRelativeResize="0"/>
          <p:nvPr/>
        </p:nvPicPr>
        <p:blipFill>
          <a:blip r:embed="rId3">
            <a:alphaModFix/>
          </a:blip>
          <a:stretch>
            <a:fillRect/>
          </a:stretch>
        </p:blipFill>
        <p:spPr>
          <a:xfrm>
            <a:off x="4575506" y="2571750"/>
            <a:ext cx="4332019" cy="2413925"/>
          </a:xfrm>
          <a:prstGeom prst="rect">
            <a:avLst/>
          </a:prstGeom>
          <a:noFill/>
          <a:ln>
            <a:noFill/>
          </a:ln>
        </p:spPr>
      </p:pic>
      <p:pic>
        <p:nvPicPr>
          <p:cNvPr id="101" name="Google Shape;101;p17"/>
          <p:cNvPicPr preferRelativeResize="0"/>
          <p:nvPr/>
        </p:nvPicPr>
        <p:blipFill>
          <a:blip r:embed="rId4">
            <a:alphaModFix/>
          </a:blip>
          <a:stretch>
            <a:fillRect/>
          </a:stretch>
        </p:blipFill>
        <p:spPr>
          <a:xfrm>
            <a:off x="6466000" y="168750"/>
            <a:ext cx="2266950" cy="2266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28" name="Google Shape;428;p62"/>
          <p:cNvPicPr preferRelativeResize="0"/>
          <p:nvPr/>
        </p:nvPicPr>
        <p:blipFill>
          <a:blip r:embed="rId3">
            <a:alphaModFix/>
          </a:blip>
          <a:stretch>
            <a:fillRect/>
          </a:stretch>
        </p:blipFill>
        <p:spPr>
          <a:xfrm>
            <a:off x="1143000" y="1022950"/>
            <a:ext cx="6351873" cy="3891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34" name="Google Shape;434;p63"/>
          <p:cNvPicPr preferRelativeResize="0"/>
          <p:nvPr/>
        </p:nvPicPr>
        <p:blipFill>
          <a:blip r:embed="rId3">
            <a:alphaModFix/>
          </a:blip>
          <a:stretch>
            <a:fillRect/>
          </a:stretch>
        </p:blipFill>
        <p:spPr>
          <a:xfrm>
            <a:off x="762000" y="1007478"/>
            <a:ext cx="7410274" cy="38919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4"/>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40" name="Google Shape;440;p64"/>
          <p:cNvPicPr preferRelativeResize="0"/>
          <p:nvPr/>
        </p:nvPicPr>
        <p:blipFill>
          <a:blip r:embed="rId3">
            <a:alphaModFix/>
          </a:blip>
          <a:stretch>
            <a:fillRect/>
          </a:stretch>
        </p:blipFill>
        <p:spPr>
          <a:xfrm>
            <a:off x="990600" y="1022950"/>
            <a:ext cx="6768608" cy="3891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46" name="Google Shape;446;p65"/>
          <p:cNvPicPr preferRelativeResize="0"/>
          <p:nvPr/>
        </p:nvPicPr>
        <p:blipFill>
          <a:blip r:embed="rId3">
            <a:alphaModFix/>
          </a:blip>
          <a:stretch>
            <a:fillRect/>
          </a:stretch>
        </p:blipFill>
        <p:spPr>
          <a:xfrm>
            <a:off x="914400" y="1099150"/>
            <a:ext cx="7217468" cy="38919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52" name="Google Shape;452;p66"/>
          <p:cNvPicPr preferRelativeResize="0"/>
          <p:nvPr/>
        </p:nvPicPr>
        <p:blipFill>
          <a:blip r:embed="rId3">
            <a:alphaModFix/>
          </a:blip>
          <a:stretch>
            <a:fillRect/>
          </a:stretch>
        </p:blipFill>
        <p:spPr>
          <a:xfrm>
            <a:off x="457200" y="946750"/>
            <a:ext cx="7992073" cy="38919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58" name="Google Shape;458;p67"/>
          <p:cNvPicPr preferRelativeResize="0"/>
          <p:nvPr/>
        </p:nvPicPr>
        <p:blipFill>
          <a:blip r:embed="rId3">
            <a:alphaModFix/>
          </a:blip>
          <a:stretch>
            <a:fillRect/>
          </a:stretch>
        </p:blipFill>
        <p:spPr>
          <a:xfrm>
            <a:off x="990600" y="1022950"/>
            <a:ext cx="6624798" cy="38919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8"/>
          <p:cNvSpPr txBox="1"/>
          <p:nvPr>
            <p:ph idx="4294967295" type="title"/>
          </p:nvPr>
        </p:nvSpPr>
        <p:spPr>
          <a:xfrm>
            <a:off x="535775" y="178750"/>
            <a:ext cx="7063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インスタンス作成手順(Win版)</a:t>
            </a:r>
            <a:endParaRPr sz="2400">
              <a:latin typeface="Lato"/>
              <a:ea typeface="Lato"/>
              <a:cs typeface="Lato"/>
              <a:sym typeface="Lato"/>
            </a:endParaRPr>
          </a:p>
        </p:txBody>
      </p:sp>
      <p:pic>
        <p:nvPicPr>
          <p:cNvPr id="464" name="Google Shape;464;p68"/>
          <p:cNvPicPr preferRelativeResize="0"/>
          <p:nvPr/>
        </p:nvPicPr>
        <p:blipFill>
          <a:blip r:embed="rId3">
            <a:alphaModFix/>
          </a:blip>
          <a:stretch>
            <a:fillRect/>
          </a:stretch>
        </p:blipFill>
        <p:spPr>
          <a:xfrm>
            <a:off x="304800" y="1022950"/>
            <a:ext cx="8219639" cy="38919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9"/>
          <p:cNvSpPr txBox="1"/>
          <p:nvPr>
            <p:ph idx="4294967295" type="title"/>
          </p:nvPr>
        </p:nvSpPr>
        <p:spPr>
          <a:xfrm>
            <a:off x="535775" y="178750"/>
            <a:ext cx="7063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r>
              <a:rPr lang="ja" sz="3600">
                <a:solidFill>
                  <a:schemeClr val="dk1"/>
                </a:solidFill>
                <a:latin typeface="Lato"/>
                <a:ea typeface="Lato"/>
                <a:cs typeface="Lato"/>
                <a:sym typeface="Lato"/>
              </a:rPr>
              <a:t>Mac</a:t>
            </a:r>
            <a:r>
              <a:rPr lang="ja" sz="3600">
                <a:solidFill>
                  <a:schemeClr val="dk1"/>
                </a:solidFill>
                <a:latin typeface="Lato"/>
                <a:ea typeface="Lato"/>
                <a:cs typeface="Lato"/>
                <a:sym typeface="Lato"/>
              </a:rPr>
              <a:t>版)</a:t>
            </a:r>
            <a:endParaRPr sz="2400">
              <a:latin typeface="Lato"/>
              <a:ea typeface="Lato"/>
              <a:cs typeface="Lato"/>
              <a:sym typeface="Lato"/>
            </a:endParaRPr>
          </a:p>
        </p:txBody>
      </p:sp>
      <p:sp>
        <p:nvSpPr>
          <p:cNvPr id="470" name="Google Shape;470;p69"/>
          <p:cNvSpPr txBox="1"/>
          <p:nvPr>
            <p:ph idx="4294967295" type="title"/>
          </p:nvPr>
        </p:nvSpPr>
        <p:spPr>
          <a:xfrm>
            <a:off x="535775" y="870550"/>
            <a:ext cx="8167200" cy="54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ja" sz="1300">
                <a:latin typeface="Lato"/>
                <a:ea typeface="Lato"/>
                <a:cs typeface="Lato"/>
                <a:sym typeface="Lato"/>
              </a:rPr>
              <a:t>Macはターミナルからログインします。</a:t>
            </a:r>
            <a:br>
              <a:rPr b="0" lang="ja" sz="1300">
                <a:latin typeface="Lato"/>
                <a:ea typeface="Lato"/>
                <a:cs typeface="Lato"/>
                <a:sym typeface="Lato"/>
              </a:rPr>
            </a:br>
            <a:endParaRPr b="0" sz="1300">
              <a:latin typeface="Lato"/>
              <a:ea typeface="Lato"/>
              <a:cs typeface="Lato"/>
              <a:sym typeface="Lato"/>
            </a:endParaRPr>
          </a:p>
          <a:p>
            <a:pPr indent="0" lvl="0" marL="0" rtl="0" algn="l">
              <a:lnSpc>
                <a:spcPct val="100000"/>
              </a:lnSpc>
              <a:spcBef>
                <a:spcPts val="1600"/>
              </a:spcBef>
              <a:spcAft>
                <a:spcPts val="0"/>
              </a:spcAft>
              <a:buNone/>
            </a:pPr>
            <a:r>
              <a:t/>
            </a:r>
            <a:endParaRPr b="0" sz="1300">
              <a:latin typeface="Lato"/>
              <a:ea typeface="Lato"/>
              <a:cs typeface="Lato"/>
              <a:sym typeface="Lato"/>
            </a:endParaRPr>
          </a:p>
          <a:p>
            <a:pPr indent="0" lvl="0" marL="0" rtl="0" algn="l">
              <a:lnSpc>
                <a:spcPct val="100000"/>
              </a:lnSpc>
              <a:spcBef>
                <a:spcPts val="1600"/>
              </a:spcBef>
              <a:spcAft>
                <a:spcPts val="0"/>
              </a:spcAft>
              <a:buNone/>
            </a:pPr>
            <a:r>
              <a:t/>
            </a:r>
            <a:endParaRPr b="0" sz="1300">
              <a:latin typeface="Lato"/>
              <a:ea typeface="Lato"/>
              <a:cs typeface="Lato"/>
              <a:sym typeface="Lato"/>
            </a:endParaRPr>
          </a:p>
          <a:p>
            <a:pPr indent="0" lvl="0" marL="0" rtl="0" algn="l">
              <a:lnSpc>
                <a:spcPct val="100000"/>
              </a:lnSpc>
              <a:spcBef>
                <a:spcPts val="1600"/>
              </a:spcBef>
              <a:spcAft>
                <a:spcPts val="1600"/>
              </a:spcAft>
              <a:buNone/>
            </a:pPr>
            <a:r>
              <a:t/>
            </a:r>
            <a:endParaRPr b="0" sz="1300">
              <a:latin typeface="Lato"/>
              <a:ea typeface="Lato"/>
              <a:cs typeface="Lato"/>
              <a:sym typeface="Lato"/>
            </a:endParaRPr>
          </a:p>
        </p:txBody>
      </p:sp>
      <p:pic>
        <p:nvPicPr>
          <p:cNvPr id="471" name="Google Shape;471;p69"/>
          <p:cNvPicPr preferRelativeResize="0"/>
          <p:nvPr/>
        </p:nvPicPr>
        <p:blipFill>
          <a:blip r:embed="rId3">
            <a:alphaModFix/>
          </a:blip>
          <a:stretch>
            <a:fillRect/>
          </a:stretch>
        </p:blipFill>
        <p:spPr>
          <a:xfrm>
            <a:off x="1762675" y="1419250"/>
            <a:ext cx="5408603" cy="3419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77" name="Google Shape;477;p70"/>
          <p:cNvPicPr preferRelativeResize="0"/>
          <p:nvPr/>
        </p:nvPicPr>
        <p:blipFill>
          <a:blip r:embed="rId3">
            <a:alphaModFix/>
          </a:blip>
          <a:stretch>
            <a:fillRect/>
          </a:stretch>
        </p:blipFill>
        <p:spPr>
          <a:xfrm>
            <a:off x="609600" y="1022950"/>
            <a:ext cx="7907605" cy="3891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483" name="Google Shape;483;p71"/>
          <p:cNvPicPr preferRelativeResize="0"/>
          <p:nvPr/>
        </p:nvPicPr>
        <p:blipFill rotWithShape="1">
          <a:blip r:embed="rId3">
            <a:alphaModFix/>
          </a:blip>
          <a:srcRect b="80266" l="0" r="0" t="0"/>
          <a:stretch/>
        </p:blipFill>
        <p:spPr>
          <a:xfrm>
            <a:off x="762000" y="1022950"/>
            <a:ext cx="7400052" cy="768001"/>
          </a:xfrm>
          <a:prstGeom prst="rect">
            <a:avLst/>
          </a:prstGeom>
          <a:noFill/>
          <a:ln>
            <a:noFill/>
          </a:ln>
        </p:spPr>
      </p:pic>
      <p:pic>
        <p:nvPicPr>
          <p:cNvPr id="484" name="Google Shape;484;p71"/>
          <p:cNvPicPr preferRelativeResize="0"/>
          <p:nvPr/>
        </p:nvPicPr>
        <p:blipFill>
          <a:blip r:embed="rId4">
            <a:alphaModFix/>
          </a:blip>
          <a:stretch>
            <a:fillRect/>
          </a:stretch>
        </p:blipFill>
        <p:spPr>
          <a:xfrm>
            <a:off x="1118100" y="1790951"/>
            <a:ext cx="6503763" cy="30477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idx="4294967295" type="title"/>
          </p:nvPr>
        </p:nvSpPr>
        <p:spPr>
          <a:xfrm>
            <a:off x="535775" y="178750"/>
            <a:ext cx="6830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VPCの要素と全体像</a:t>
            </a:r>
            <a:endParaRPr sz="2400">
              <a:latin typeface="Lato"/>
              <a:ea typeface="Lato"/>
              <a:cs typeface="Lato"/>
              <a:sym typeface="Lato"/>
            </a:endParaRPr>
          </a:p>
        </p:txBody>
      </p:sp>
      <p:sp>
        <p:nvSpPr>
          <p:cNvPr id="107" name="Google Shape;107;p18"/>
          <p:cNvSpPr txBox="1"/>
          <p:nvPr>
            <p:ph idx="4294967295" type="title"/>
          </p:nvPr>
        </p:nvSpPr>
        <p:spPr>
          <a:xfrm>
            <a:off x="535775" y="946750"/>
            <a:ext cx="8167200" cy="54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ja" sz="1800">
                <a:latin typeface="Lato"/>
                <a:ea typeface="Lato"/>
                <a:cs typeface="Lato"/>
                <a:sym typeface="Lato"/>
              </a:rPr>
              <a:t>VPC(仮想ネットワーク)を構成する要素を説明します。</a:t>
            </a:r>
            <a:endParaRPr b="0" sz="1800">
              <a:latin typeface="Lato"/>
              <a:ea typeface="Lato"/>
              <a:cs typeface="Lato"/>
              <a:sym typeface="Lato"/>
            </a:endParaRPr>
          </a:p>
        </p:txBody>
      </p:sp>
      <p:pic>
        <p:nvPicPr>
          <p:cNvPr id="108" name="Google Shape;108;p18"/>
          <p:cNvPicPr preferRelativeResize="0"/>
          <p:nvPr/>
        </p:nvPicPr>
        <p:blipFill>
          <a:blip r:embed="rId3">
            <a:alphaModFix/>
          </a:blip>
          <a:stretch>
            <a:fillRect/>
          </a:stretch>
        </p:blipFill>
        <p:spPr>
          <a:xfrm>
            <a:off x="871750" y="1495550"/>
            <a:ext cx="6353701" cy="35705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2"/>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a:t>
            </a:r>
            <a:r>
              <a:rPr lang="ja" sz="3600">
                <a:solidFill>
                  <a:schemeClr val="dk1"/>
                </a:solidFill>
                <a:latin typeface="Lato"/>
                <a:ea typeface="Lato"/>
                <a:cs typeface="Lato"/>
                <a:sym typeface="Lato"/>
              </a:rPr>
              <a:t>終了</a:t>
            </a:r>
            <a:r>
              <a:rPr lang="ja" sz="3600">
                <a:solidFill>
                  <a:schemeClr val="dk1"/>
                </a:solidFill>
                <a:latin typeface="Lato"/>
                <a:ea typeface="Lato"/>
                <a:cs typeface="Lato"/>
                <a:sym typeface="Lato"/>
              </a:rPr>
              <a:t>手順</a:t>
            </a:r>
            <a:endParaRPr sz="2400">
              <a:latin typeface="Lato"/>
              <a:ea typeface="Lato"/>
              <a:cs typeface="Lato"/>
              <a:sym typeface="Lato"/>
            </a:endParaRPr>
          </a:p>
        </p:txBody>
      </p:sp>
      <p:pic>
        <p:nvPicPr>
          <p:cNvPr id="490" name="Google Shape;490;p72"/>
          <p:cNvPicPr preferRelativeResize="0"/>
          <p:nvPr/>
        </p:nvPicPr>
        <p:blipFill>
          <a:blip r:embed="rId3">
            <a:alphaModFix/>
          </a:blip>
          <a:stretch>
            <a:fillRect/>
          </a:stretch>
        </p:blipFill>
        <p:spPr>
          <a:xfrm>
            <a:off x="1066800" y="946750"/>
            <a:ext cx="6589246" cy="38919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3"/>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インスタンス終了手順</a:t>
            </a:r>
            <a:endParaRPr sz="2400">
              <a:latin typeface="Lato"/>
              <a:ea typeface="Lato"/>
              <a:cs typeface="Lato"/>
              <a:sym typeface="Lato"/>
            </a:endParaRPr>
          </a:p>
        </p:txBody>
      </p:sp>
      <p:pic>
        <p:nvPicPr>
          <p:cNvPr id="496" name="Google Shape;496;p73"/>
          <p:cNvPicPr preferRelativeResize="0"/>
          <p:nvPr/>
        </p:nvPicPr>
        <p:blipFill>
          <a:blip r:embed="rId3">
            <a:alphaModFix/>
          </a:blip>
          <a:stretch>
            <a:fillRect/>
          </a:stretch>
        </p:blipFill>
        <p:spPr>
          <a:xfrm>
            <a:off x="533400" y="1022950"/>
            <a:ext cx="7832795" cy="3891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4"/>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インスタンス終了手順</a:t>
            </a:r>
            <a:endParaRPr sz="2400">
              <a:latin typeface="Lato"/>
              <a:ea typeface="Lato"/>
              <a:cs typeface="Lato"/>
              <a:sym typeface="Lato"/>
            </a:endParaRPr>
          </a:p>
        </p:txBody>
      </p:sp>
      <p:pic>
        <p:nvPicPr>
          <p:cNvPr id="502" name="Google Shape;502;p74"/>
          <p:cNvPicPr preferRelativeResize="0"/>
          <p:nvPr/>
        </p:nvPicPr>
        <p:blipFill>
          <a:blip r:embed="rId3">
            <a:alphaModFix/>
          </a:blip>
          <a:stretch>
            <a:fillRect/>
          </a:stretch>
        </p:blipFill>
        <p:spPr>
          <a:xfrm>
            <a:off x="838200" y="1022950"/>
            <a:ext cx="7215936" cy="3891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5"/>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508" name="Google Shape;508;p75"/>
          <p:cNvPicPr preferRelativeResize="0"/>
          <p:nvPr/>
        </p:nvPicPr>
        <p:blipFill>
          <a:blip r:embed="rId3">
            <a:alphaModFix/>
          </a:blip>
          <a:stretch>
            <a:fillRect/>
          </a:stretch>
        </p:blipFill>
        <p:spPr>
          <a:xfrm>
            <a:off x="609600" y="1099150"/>
            <a:ext cx="7427459" cy="3891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インスタンス作成手順</a:t>
            </a:r>
            <a:endParaRPr sz="2400">
              <a:latin typeface="Lato"/>
              <a:ea typeface="Lato"/>
              <a:cs typeface="Lato"/>
              <a:sym typeface="Lato"/>
            </a:endParaRPr>
          </a:p>
        </p:txBody>
      </p:sp>
      <p:pic>
        <p:nvPicPr>
          <p:cNvPr id="514" name="Google Shape;514;p76"/>
          <p:cNvPicPr preferRelativeResize="0"/>
          <p:nvPr/>
        </p:nvPicPr>
        <p:blipFill>
          <a:blip r:embed="rId3">
            <a:alphaModFix/>
          </a:blip>
          <a:stretch>
            <a:fillRect/>
          </a:stretch>
        </p:blipFill>
        <p:spPr>
          <a:xfrm>
            <a:off x="381000" y="1022950"/>
            <a:ext cx="8141540" cy="3891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インスタンス終了手順</a:t>
            </a:r>
            <a:endParaRPr sz="2400">
              <a:latin typeface="Lato"/>
              <a:ea typeface="Lato"/>
              <a:cs typeface="Lato"/>
              <a:sym typeface="Lato"/>
            </a:endParaRPr>
          </a:p>
        </p:txBody>
      </p:sp>
      <p:pic>
        <p:nvPicPr>
          <p:cNvPr id="520" name="Google Shape;520;p77"/>
          <p:cNvPicPr preferRelativeResize="0"/>
          <p:nvPr/>
        </p:nvPicPr>
        <p:blipFill>
          <a:blip r:embed="rId3">
            <a:alphaModFix/>
          </a:blip>
          <a:stretch>
            <a:fillRect/>
          </a:stretch>
        </p:blipFill>
        <p:spPr>
          <a:xfrm>
            <a:off x="533400" y="1022950"/>
            <a:ext cx="7755000" cy="38919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8"/>
          <p:cNvSpPr txBox="1"/>
          <p:nvPr>
            <p:ph type="title"/>
          </p:nvPr>
        </p:nvSpPr>
        <p:spPr>
          <a:xfrm>
            <a:off x="332075" y="2083025"/>
            <a:ext cx="65772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④資格試験ポイント　</a:t>
            </a:r>
            <a:endParaRPr>
              <a:solidFill>
                <a:schemeClr val="accent5"/>
              </a:solidFill>
            </a:endParaRPr>
          </a:p>
          <a:p>
            <a:pPr indent="0" lvl="0" marL="0" rtl="0" algn="l">
              <a:spcBef>
                <a:spcPts val="0"/>
              </a:spcBef>
              <a:spcAft>
                <a:spcPts val="0"/>
              </a:spcAft>
              <a:buNone/>
            </a:pPr>
            <a:r>
              <a:rPr lang="ja">
                <a:solidFill>
                  <a:schemeClr val="accent5"/>
                </a:solidFill>
              </a:rPr>
              <a:t>　(ネットワーク)</a:t>
            </a:r>
            <a:endParaRPr>
              <a:solidFill>
                <a:schemeClr val="accent5"/>
              </a:solidFill>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9"/>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サンプル問題(ネットワーク)</a:t>
            </a:r>
            <a:endParaRPr sz="2400">
              <a:latin typeface="Lato"/>
              <a:ea typeface="Lato"/>
              <a:cs typeface="Lato"/>
              <a:sym typeface="Lato"/>
            </a:endParaRPr>
          </a:p>
        </p:txBody>
      </p:sp>
      <p:pic>
        <p:nvPicPr>
          <p:cNvPr id="531" name="Google Shape;531;p79"/>
          <p:cNvPicPr preferRelativeResize="0"/>
          <p:nvPr/>
        </p:nvPicPr>
        <p:blipFill>
          <a:blip r:embed="rId3">
            <a:alphaModFix/>
          </a:blip>
          <a:stretch>
            <a:fillRect/>
          </a:stretch>
        </p:blipFill>
        <p:spPr>
          <a:xfrm>
            <a:off x="152400" y="946750"/>
            <a:ext cx="8839201" cy="1102811"/>
          </a:xfrm>
          <a:prstGeom prst="rect">
            <a:avLst/>
          </a:prstGeom>
          <a:noFill/>
          <a:ln>
            <a:noFill/>
          </a:ln>
        </p:spPr>
      </p:pic>
      <p:pic>
        <p:nvPicPr>
          <p:cNvPr id="532" name="Google Shape;532;p79"/>
          <p:cNvPicPr preferRelativeResize="0"/>
          <p:nvPr/>
        </p:nvPicPr>
        <p:blipFill>
          <a:blip r:embed="rId4">
            <a:alphaModFix/>
          </a:blip>
          <a:stretch>
            <a:fillRect/>
          </a:stretch>
        </p:blipFill>
        <p:spPr>
          <a:xfrm>
            <a:off x="152400" y="2387611"/>
            <a:ext cx="6629400" cy="2343150"/>
          </a:xfrm>
          <a:prstGeom prst="rect">
            <a:avLst/>
          </a:prstGeom>
          <a:noFill/>
          <a:ln>
            <a:noFill/>
          </a:ln>
        </p:spPr>
      </p:pic>
      <p:sp>
        <p:nvSpPr>
          <p:cNvPr id="533" name="Google Shape;533;p79"/>
          <p:cNvSpPr/>
          <p:nvPr/>
        </p:nvSpPr>
        <p:spPr>
          <a:xfrm>
            <a:off x="77350" y="4128500"/>
            <a:ext cx="6704450" cy="602250"/>
          </a:xfrm>
          <a:prstGeom prst="flowChart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80"/>
          <p:cNvPicPr preferRelativeResize="0"/>
          <p:nvPr/>
        </p:nvPicPr>
        <p:blipFill>
          <a:blip r:embed="rId3">
            <a:alphaModFix/>
          </a:blip>
          <a:stretch>
            <a:fillRect/>
          </a:stretch>
        </p:blipFill>
        <p:spPr>
          <a:xfrm>
            <a:off x="152400" y="1099150"/>
            <a:ext cx="8839199" cy="1324015"/>
          </a:xfrm>
          <a:prstGeom prst="rect">
            <a:avLst/>
          </a:prstGeom>
          <a:noFill/>
          <a:ln>
            <a:noFill/>
          </a:ln>
        </p:spPr>
      </p:pic>
      <p:pic>
        <p:nvPicPr>
          <p:cNvPr id="539" name="Google Shape;539;p80"/>
          <p:cNvPicPr preferRelativeResize="0"/>
          <p:nvPr/>
        </p:nvPicPr>
        <p:blipFill>
          <a:blip r:embed="rId4">
            <a:alphaModFix/>
          </a:blip>
          <a:stretch>
            <a:fillRect/>
          </a:stretch>
        </p:blipFill>
        <p:spPr>
          <a:xfrm>
            <a:off x="152400" y="2727965"/>
            <a:ext cx="8839201" cy="1694416"/>
          </a:xfrm>
          <a:prstGeom prst="rect">
            <a:avLst/>
          </a:prstGeom>
          <a:noFill/>
          <a:ln>
            <a:noFill/>
          </a:ln>
        </p:spPr>
      </p:pic>
      <p:sp>
        <p:nvSpPr>
          <p:cNvPr id="540" name="Google Shape;540;p80"/>
          <p:cNvSpPr/>
          <p:nvPr/>
        </p:nvSpPr>
        <p:spPr>
          <a:xfrm>
            <a:off x="77350" y="3063475"/>
            <a:ext cx="5152225" cy="526050"/>
          </a:xfrm>
          <a:prstGeom prst="flowChart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0"/>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サンプル問題(ネットワーク)</a:t>
            </a:r>
            <a:endParaRPr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81"/>
          <p:cNvPicPr preferRelativeResize="0"/>
          <p:nvPr/>
        </p:nvPicPr>
        <p:blipFill>
          <a:blip r:embed="rId3">
            <a:alphaModFix/>
          </a:blip>
          <a:stretch>
            <a:fillRect/>
          </a:stretch>
        </p:blipFill>
        <p:spPr>
          <a:xfrm>
            <a:off x="152400" y="1099150"/>
            <a:ext cx="8839200" cy="1122817"/>
          </a:xfrm>
          <a:prstGeom prst="rect">
            <a:avLst/>
          </a:prstGeom>
          <a:noFill/>
          <a:ln>
            <a:noFill/>
          </a:ln>
        </p:spPr>
      </p:pic>
      <p:pic>
        <p:nvPicPr>
          <p:cNvPr id="547" name="Google Shape;547;p81"/>
          <p:cNvPicPr preferRelativeResize="0"/>
          <p:nvPr/>
        </p:nvPicPr>
        <p:blipFill>
          <a:blip r:embed="rId4">
            <a:alphaModFix/>
          </a:blip>
          <a:stretch>
            <a:fillRect/>
          </a:stretch>
        </p:blipFill>
        <p:spPr>
          <a:xfrm>
            <a:off x="6356700" y="302517"/>
            <a:ext cx="2571750" cy="1219200"/>
          </a:xfrm>
          <a:prstGeom prst="rect">
            <a:avLst/>
          </a:prstGeom>
          <a:noFill/>
          <a:ln>
            <a:noFill/>
          </a:ln>
        </p:spPr>
      </p:pic>
      <p:pic>
        <p:nvPicPr>
          <p:cNvPr id="548" name="Google Shape;548;p81"/>
          <p:cNvPicPr preferRelativeResize="0"/>
          <p:nvPr/>
        </p:nvPicPr>
        <p:blipFill>
          <a:blip r:embed="rId4">
            <a:alphaModFix/>
          </a:blip>
          <a:stretch>
            <a:fillRect/>
          </a:stretch>
        </p:blipFill>
        <p:spPr>
          <a:xfrm>
            <a:off x="8788150" y="1352550"/>
            <a:ext cx="292700" cy="1219200"/>
          </a:xfrm>
          <a:prstGeom prst="rect">
            <a:avLst/>
          </a:prstGeom>
          <a:noFill/>
          <a:ln>
            <a:noFill/>
          </a:ln>
        </p:spPr>
      </p:pic>
      <p:pic>
        <p:nvPicPr>
          <p:cNvPr id="549" name="Google Shape;549;p81"/>
          <p:cNvPicPr preferRelativeResize="0"/>
          <p:nvPr/>
        </p:nvPicPr>
        <p:blipFill>
          <a:blip r:embed="rId5">
            <a:alphaModFix/>
          </a:blip>
          <a:stretch>
            <a:fillRect/>
          </a:stretch>
        </p:blipFill>
        <p:spPr>
          <a:xfrm>
            <a:off x="260700" y="2374367"/>
            <a:ext cx="5486400" cy="2381250"/>
          </a:xfrm>
          <a:prstGeom prst="rect">
            <a:avLst/>
          </a:prstGeom>
          <a:noFill/>
          <a:ln>
            <a:noFill/>
          </a:ln>
        </p:spPr>
      </p:pic>
      <p:sp>
        <p:nvSpPr>
          <p:cNvPr id="550" name="Google Shape;550;p81"/>
          <p:cNvSpPr/>
          <p:nvPr/>
        </p:nvSpPr>
        <p:spPr>
          <a:xfrm>
            <a:off x="152400" y="4221550"/>
            <a:ext cx="3622800" cy="451025"/>
          </a:xfrm>
          <a:prstGeom prst="flowChart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1"/>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サンプル問題(ネットワーク)</a:t>
            </a:r>
            <a:endParaRPr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idx="4294967295" type="title"/>
          </p:nvPr>
        </p:nvSpPr>
        <p:spPr>
          <a:xfrm>
            <a:off x="535775" y="178750"/>
            <a:ext cx="7757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(前提知識)</a:t>
            </a:r>
            <a:r>
              <a:rPr lang="ja" sz="3600">
                <a:solidFill>
                  <a:schemeClr val="dk1"/>
                </a:solidFill>
                <a:latin typeface="Lato"/>
                <a:ea typeface="Lato"/>
                <a:cs typeface="Lato"/>
                <a:sym typeface="Lato"/>
              </a:rPr>
              <a:t>VPCを</a:t>
            </a:r>
            <a:r>
              <a:rPr lang="ja" sz="3600">
                <a:solidFill>
                  <a:schemeClr val="dk1"/>
                </a:solidFill>
                <a:latin typeface="Lato"/>
                <a:ea typeface="Lato"/>
                <a:cs typeface="Lato"/>
                <a:sym typeface="Lato"/>
              </a:rPr>
              <a:t>構成する要素</a:t>
            </a:r>
            <a:endParaRPr sz="2400">
              <a:latin typeface="Lato"/>
              <a:ea typeface="Lato"/>
              <a:cs typeface="Lato"/>
              <a:sym typeface="Lato"/>
            </a:endParaRPr>
          </a:p>
        </p:txBody>
      </p:sp>
      <p:sp>
        <p:nvSpPr>
          <p:cNvPr id="114" name="Google Shape;114;p19"/>
          <p:cNvSpPr txBox="1"/>
          <p:nvPr>
            <p:ph idx="4294967295" type="title"/>
          </p:nvPr>
        </p:nvSpPr>
        <p:spPr>
          <a:xfrm>
            <a:off x="535775" y="1327750"/>
            <a:ext cx="8159400" cy="320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1. </a:t>
            </a:r>
            <a:r>
              <a:rPr lang="ja" sz="1800">
                <a:latin typeface="Lato"/>
                <a:ea typeface="Lato"/>
                <a:cs typeface="Lato"/>
                <a:sym typeface="Lato"/>
              </a:rPr>
              <a:t>VPC</a:t>
            </a:r>
            <a:br>
              <a:rPr lang="ja" sz="1800">
                <a:latin typeface="Lato"/>
                <a:ea typeface="Lato"/>
                <a:cs typeface="Lato"/>
                <a:sym typeface="Lato"/>
              </a:rPr>
            </a:br>
            <a:r>
              <a:rPr b="0" lang="ja" sz="1800">
                <a:latin typeface="Lato"/>
                <a:ea typeface="Lato"/>
                <a:cs typeface="Lato"/>
                <a:sym typeface="Lato"/>
              </a:rPr>
              <a:t>AWSアカウント内に専用のネットワークを作成でき、このネットワーク内に「EC2」などのAWSリソースを</a:t>
            </a:r>
            <a:r>
              <a:rPr b="0" lang="ja" sz="1800">
                <a:latin typeface="Lato"/>
                <a:ea typeface="Lato"/>
                <a:cs typeface="Lato"/>
                <a:sym typeface="Lato"/>
              </a:rPr>
              <a:t>配置できる</a:t>
            </a:r>
            <a:endParaRPr b="0" sz="1800">
              <a:latin typeface="Lato"/>
              <a:ea typeface="Lato"/>
              <a:cs typeface="Lato"/>
              <a:sym typeface="Lato"/>
            </a:endParaRPr>
          </a:p>
          <a:p>
            <a:pPr indent="0" lvl="0" marL="0" rtl="0" algn="l">
              <a:lnSpc>
                <a:spcPct val="115000"/>
              </a:lnSpc>
              <a:spcBef>
                <a:spcPts val="1600"/>
              </a:spcBef>
              <a:spcAft>
                <a:spcPts val="0"/>
              </a:spcAft>
              <a:buNone/>
            </a:pPr>
            <a:r>
              <a:t/>
            </a: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2. </a:t>
            </a:r>
            <a:r>
              <a:rPr lang="ja" sz="1800">
                <a:latin typeface="Lato"/>
                <a:ea typeface="Lato"/>
                <a:cs typeface="Lato"/>
                <a:sym typeface="Lato"/>
              </a:rPr>
              <a:t>サブネット</a:t>
            </a:r>
            <a:br>
              <a:rPr lang="ja" sz="1800">
                <a:latin typeface="Lato"/>
                <a:ea typeface="Lato"/>
                <a:cs typeface="Lato"/>
                <a:sym typeface="Lato"/>
              </a:rPr>
            </a:br>
            <a:r>
              <a:rPr b="0" lang="ja" sz="1800">
                <a:latin typeface="Lato"/>
                <a:ea typeface="Lato"/>
                <a:cs typeface="Lato"/>
                <a:sym typeface="Lato"/>
              </a:rPr>
              <a:t>VPCのIPアドレスの範囲を指します。 AWSリソースをサブネットに割り当てることで、それらのAWSリソースは、サブネットのネットワーク内で起動させることができ</a:t>
            </a:r>
            <a:r>
              <a:rPr b="0" lang="ja" sz="1800">
                <a:latin typeface="Lato"/>
                <a:ea typeface="Lato"/>
                <a:cs typeface="Lato"/>
                <a:sym typeface="Lato"/>
              </a:rPr>
              <a:t>る</a:t>
            </a:r>
            <a:endParaRPr b="0" sz="1800">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2"/>
          <p:cNvSpPr txBox="1"/>
          <p:nvPr>
            <p:ph type="title"/>
          </p:nvPr>
        </p:nvSpPr>
        <p:spPr>
          <a:xfrm>
            <a:off x="332075" y="2083025"/>
            <a:ext cx="65772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⑤</a:t>
            </a:r>
            <a:r>
              <a:rPr lang="ja">
                <a:solidFill>
                  <a:schemeClr val="accent5"/>
                </a:solidFill>
                <a:latin typeface="Lato"/>
                <a:ea typeface="Lato"/>
                <a:cs typeface="Lato"/>
                <a:sym typeface="Lato"/>
              </a:rPr>
              <a:t>AWSのセキュリティ</a:t>
            </a:r>
            <a:endParaRPr>
              <a:solidFill>
                <a:schemeClr val="accent5"/>
              </a:solidFill>
              <a:latin typeface="Lato"/>
              <a:ea typeface="Lato"/>
              <a:cs typeface="Lato"/>
              <a:sym typeface="Lato"/>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3"/>
          <p:cNvSpPr txBox="1"/>
          <p:nvPr>
            <p:ph idx="4294967295" type="title"/>
          </p:nvPr>
        </p:nvSpPr>
        <p:spPr>
          <a:xfrm>
            <a:off x="535775" y="178750"/>
            <a:ext cx="8515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AWSのセキュリティサービス(一部紹介)</a:t>
            </a:r>
            <a:endParaRPr sz="2400">
              <a:latin typeface="Lato"/>
              <a:ea typeface="Lato"/>
              <a:cs typeface="Lato"/>
              <a:sym typeface="Lato"/>
            </a:endParaRPr>
          </a:p>
        </p:txBody>
      </p:sp>
      <p:sp>
        <p:nvSpPr>
          <p:cNvPr id="562" name="Google Shape;562;p83"/>
          <p:cNvSpPr txBox="1"/>
          <p:nvPr>
            <p:ph idx="4294967295" type="title"/>
          </p:nvPr>
        </p:nvSpPr>
        <p:spPr>
          <a:xfrm>
            <a:off x="535775" y="1175350"/>
            <a:ext cx="8159400" cy="320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1. </a:t>
            </a:r>
            <a:r>
              <a:rPr lang="ja" sz="1800">
                <a:latin typeface="Lato"/>
                <a:ea typeface="Lato"/>
                <a:cs typeface="Lato"/>
                <a:sym typeface="Lato"/>
              </a:rPr>
              <a:t>AWS Identity and Access Management (IAM)</a:t>
            </a:r>
            <a:br>
              <a:rPr lang="ja" sz="1800">
                <a:latin typeface="Lato"/>
                <a:ea typeface="Lato"/>
                <a:cs typeface="Lato"/>
                <a:sym typeface="Lato"/>
              </a:rPr>
            </a:br>
            <a:r>
              <a:rPr b="0" lang="ja" sz="1800">
                <a:latin typeface="Lato"/>
                <a:ea typeface="Lato"/>
                <a:cs typeface="Lato"/>
                <a:sym typeface="Lato"/>
              </a:rPr>
              <a:t>AWS のサービスやリソースにアクセスできるユーザーやグループを指定し、きめ細かいアクセス許可を一元管理できる</a:t>
            </a:r>
            <a:endParaRPr b="0" sz="1800">
              <a:latin typeface="Lato"/>
              <a:ea typeface="Lato"/>
              <a:cs typeface="Lato"/>
              <a:sym typeface="Lato"/>
            </a:endParaRPr>
          </a:p>
          <a:p>
            <a:pPr indent="0" lvl="0" marL="0" rtl="0" algn="l">
              <a:lnSpc>
                <a:spcPct val="115000"/>
              </a:lnSpc>
              <a:spcBef>
                <a:spcPts val="1600"/>
              </a:spcBef>
              <a:spcAft>
                <a:spcPts val="0"/>
              </a:spcAft>
              <a:buNone/>
            </a:pPr>
            <a:r>
              <a:rPr b="0" lang="ja" sz="1800">
                <a:latin typeface="Lato"/>
                <a:ea typeface="Lato"/>
                <a:cs typeface="Lato"/>
                <a:sym typeface="Lato"/>
              </a:rPr>
              <a:t>2. </a:t>
            </a:r>
            <a:r>
              <a:rPr lang="ja" sz="1800">
                <a:latin typeface="Lato"/>
                <a:ea typeface="Lato"/>
                <a:cs typeface="Lato"/>
                <a:sym typeface="Lato"/>
              </a:rPr>
              <a:t>AWS Certificate Manager(ACM)</a:t>
            </a:r>
            <a:br>
              <a:rPr lang="ja" sz="1800">
                <a:latin typeface="Lato"/>
                <a:ea typeface="Lato"/>
                <a:cs typeface="Lato"/>
                <a:sym typeface="Lato"/>
              </a:rPr>
            </a:br>
            <a:r>
              <a:rPr b="0" lang="ja" sz="1800">
                <a:latin typeface="Lato"/>
                <a:ea typeface="Lato"/>
                <a:cs typeface="Lato"/>
                <a:sym typeface="Lato"/>
              </a:rPr>
              <a:t>SSL/TLS 証明書の購入、アップロード、および更新ができる</a:t>
            </a: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3. </a:t>
            </a:r>
            <a:r>
              <a:rPr lang="ja" sz="1800">
                <a:latin typeface="Lato"/>
                <a:ea typeface="Lato"/>
                <a:cs typeface="Lato"/>
                <a:sym typeface="Lato"/>
              </a:rPr>
              <a:t>AWS Key Management Service (AWS KMS)</a:t>
            </a:r>
            <a:br>
              <a:rPr lang="ja" sz="1800">
                <a:latin typeface="Lato"/>
                <a:ea typeface="Lato"/>
                <a:cs typeface="Lato"/>
                <a:sym typeface="Lato"/>
              </a:rPr>
            </a:br>
            <a:r>
              <a:rPr b="0" lang="ja" sz="1800">
                <a:latin typeface="Lato"/>
                <a:ea typeface="Lato"/>
                <a:cs typeface="Lato"/>
                <a:sym typeface="Lato"/>
              </a:rPr>
              <a:t>アプリケーションと AWS のサービス全体で暗号キーを作成、管理、制御することができる</a:t>
            </a:r>
            <a:endParaRPr b="0" sz="1800">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4"/>
          <p:cNvSpPr txBox="1"/>
          <p:nvPr>
            <p:ph idx="4294967295" type="title"/>
          </p:nvPr>
        </p:nvSpPr>
        <p:spPr>
          <a:xfrm>
            <a:off x="535775" y="1175350"/>
            <a:ext cx="8159400" cy="320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4</a:t>
            </a:r>
            <a:r>
              <a:rPr b="0" lang="ja" sz="1800">
                <a:latin typeface="Lato"/>
                <a:ea typeface="Lato"/>
                <a:cs typeface="Lato"/>
                <a:sym typeface="Lato"/>
              </a:rPr>
              <a:t>. </a:t>
            </a:r>
            <a:r>
              <a:rPr lang="ja" sz="1800">
                <a:latin typeface="Lato"/>
                <a:ea typeface="Lato"/>
                <a:cs typeface="Lato"/>
                <a:sym typeface="Lato"/>
              </a:rPr>
              <a:t>AWS WAF</a:t>
            </a:r>
            <a:br>
              <a:rPr lang="ja" sz="1800">
                <a:latin typeface="Lato"/>
                <a:ea typeface="Lato"/>
                <a:cs typeface="Lato"/>
                <a:sym typeface="Lato"/>
              </a:rPr>
            </a:br>
            <a:r>
              <a:rPr b="0" lang="ja" sz="1800">
                <a:latin typeface="Lato"/>
                <a:ea typeface="Lato"/>
                <a:cs typeface="Lato"/>
                <a:sym typeface="Lato"/>
              </a:rPr>
              <a:t>トラフィックを制御するセキュリティルールを作成し、SQL インジェクションやクロスサイトスクリプティング (XSS) などの一般的な攻撃パターンをブロックすることができる</a:t>
            </a:r>
            <a:endParaRPr b="0" sz="1800">
              <a:latin typeface="Lato"/>
              <a:ea typeface="Lato"/>
              <a:cs typeface="Lato"/>
              <a:sym typeface="Lato"/>
            </a:endParaRPr>
          </a:p>
          <a:p>
            <a:pPr indent="0" lvl="0" marL="0" rtl="0" algn="l">
              <a:lnSpc>
                <a:spcPct val="115000"/>
              </a:lnSpc>
              <a:spcBef>
                <a:spcPts val="1600"/>
              </a:spcBef>
              <a:spcAft>
                <a:spcPts val="0"/>
              </a:spcAft>
              <a:buNone/>
            </a:pPr>
            <a:r>
              <a:rPr b="0" lang="ja" sz="1800">
                <a:latin typeface="Lato"/>
                <a:ea typeface="Lato"/>
                <a:cs typeface="Lato"/>
                <a:sym typeface="Lato"/>
              </a:rPr>
              <a:t>5. </a:t>
            </a:r>
            <a:r>
              <a:rPr lang="ja" sz="1800">
                <a:latin typeface="Lato"/>
                <a:ea typeface="Lato"/>
                <a:cs typeface="Lato"/>
                <a:sym typeface="Lato"/>
              </a:rPr>
              <a:t>AWS Shield</a:t>
            </a:r>
            <a:br>
              <a:rPr lang="ja" sz="1800">
                <a:latin typeface="Lato"/>
                <a:ea typeface="Lato"/>
                <a:cs typeface="Lato"/>
                <a:sym typeface="Lato"/>
              </a:rPr>
            </a:br>
            <a:r>
              <a:rPr b="0" lang="ja" sz="1800">
                <a:latin typeface="Lato"/>
                <a:ea typeface="Lato"/>
                <a:cs typeface="Lato"/>
                <a:sym typeface="Lato"/>
              </a:rPr>
              <a:t>マネージド型の DDoS 保護サービスで、AWS で実行しているアプリケーションを保護</a:t>
            </a: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6. </a:t>
            </a:r>
            <a:r>
              <a:rPr lang="ja" sz="1800">
                <a:latin typeface="Lato"/>
                <a:ea typeface="Lato"/>
                <a:cs typeface="Lato"/>
                <a:sym typeface="Lato"/>
              </a:rPr>
              <a:t>Amazon Inspector</a:t>
            </a:r>
            <a:br>
              <a:rPr lang="ja" sz="1800">
                <a:latin typeface="Lato"/>
                <a:ea typeface="Lato"/>
                <a:cs typeface="Lato"/>
                <a:sym typeface="Lato"/>
              </a:rPr>
            </a:br>
            <a:r>
              <a:rPr b="0" lang="ja" sz="1800">
                <a:latin typeface="Lato"/>
                <a:ea typeface="Lato"/>
                <a:cs typeface="Lato"/>
                <a:sym typeface="Lato"/>
              </a:rPr>
              <a:t>ソフトウェアの脆弱性や意図しないネットワークのエクスポージャーがないか継続的に AWS ワークロードをスキャンする自動脆弱性管理サービス</a:t>
            </a:r>
            <a:endParaRPr b="0" sz="1800">
              <a:latin typeface="Lato"/>
              <a:ea typeface="Lato"/>
              <a:cs typeface="Lato"/>
              <a:sym typeface="Lato"/>
            </a:endParaRPr>
          </a:p>
        </p:txBody>
      </p:sp>
      <p:sp>
        <p:nvSpPr>
          <p:cNvPr id="568" name="Google Shape;568;p84"/>
          <p:cNvSpPr txBox="1"/>
          <p:nvPr>
            <p:ph idx="4294967295" type="title"/>
          </p:nvPr>
        </p:nvSpPr>
        <p:spPr>
          <a:xfrm>
            <a:off x="535775" y="178750"/>
            <a:ext cx="8515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AWSのセキュリティサービス(一部紹介)</a:t>
            </a:r>
            <a:endParaRPr sz="2400">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5"/>
          <p:cNvSpPr txBox="1"/>
          <p:nvPr>
            <p:ph type="title"/>
          </p:nvPr>
        </p:nvSpPr>
        <p:spPr>
          <a:xfrm>
            <a:off x="332075" y="2083025"/>
            <a:ext cx="6577200" cy="8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accent5"/>
                </a:solidFill>
              </a:rPr>
              <a:t>⑥</a:t>
            </a:r>
            <a:r>
              <a:rPr lang="ja">
                <a:solidFill>
                  <a:schemeClr val="accent5"/>
                </a:solidFill>
              </a:rPr>
              <a:t>資格試験ポイント　</a:t>
            </a:r>
            <a:endParaRPr>
              <a:solidFill>
                <a:schemeClr val="accent5"/>
              </a:solidFill>
            </a:endParaRPr>
          </a:p>
          <a:p>
            <a:pPr indent="0" lvl="0" marL="0" rtl="0" algn="l">
              <a:spcBef>
                <a:spcPts val="0"/>
              </a:spcBef>
              <a:spcAft>
                <a:spcPts val="0"/>
              </a:spcAft>
              <a:buNone/>
            </a:pPr>
            <a:r>
              <a:rPr lang="ja">
                <a:solidFill>
                  <a:schemeClr val="accent5"/>
                </a:solidFill>
              </a:rPr>
              <a:t>　(</a:t>
            </a:r>
            <a:r>
              <a:rPr lang="ja">
                <a:solidFill>
                  <a:schemeClr val="accent5"/>
                </a:solidFill>
              </a:rPr>
              <a:t>セキュリティ</a:t>
            </a:r>
            <a:r>
              <a:rPr lang="ja">
                <a:solidFill>
                  <a:schemeClr val="accent5"/>
                </a:solidFill>
              </a:rPr>
              <a:t>)</a:t>
            </a:r>
            <a:endParaRPr>
              <a:solidFill>
                <a:schemeClr val="accent5"/>
              </a:solidFill>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6"/>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サンプル問題(</a:t>
            </a:r>
            <a:r>
              <a:rPr lang="ja" sz="3600">
                <a:solidFill>
                  <a:schemeClr val="dk1"/>
                </a:solidFill>
                <a:latin typeface="Lato"/>
                <a:ea typeface="Lato"/>
                <a:cs typeface="Lato"/>
                <a:sym typeface="Lato"/>
              </a:rPr>
              <a:t>セキュリティ</a:t>
            </a:r>
            <a:r>
              <a:rPr lang="ja" sz="3600">
                <a:solidFill>
                  <a:schemeClr val="dk1"/>
                </a:solidFill>
                <a:latin typeface="Lato"/>
                <a:ea typeface="Lato"/>
                <a:cs typeface="Lato"/>
                <a:sym typeface="Lato"/>
              </a:rPr>
              <a:t>)</a:t>
            </a:r>
            <a:endParaRPr sz="2400">
              <a:latin typeface="Lato"/>
              <a:ea typeface="Lato"/>
              <a:cs typeface="Lato"/>
              <a:sym typeface="Lato"/>
            </a:endParaRPr>
          </a:p>
        </p:txBody>
      </p:sp>
      <p:pic>
        <p:nvPicPr>
          <p:cNvPr id="579" name="Google Shape;579;p86"/>
          <p:cNvPicPr preferRelativeResize="0"/>
          <p:nvPr/>
        </p:nvPicPr>
        <p:blipFill>
          <a:blip r:embed="rId3">
            <a:alphaModFix/>
          </a:blip>
          <a:stretch>
            <a:fillRect/>
          </a:stretch>
        </p:blipFill>
        <p:spPr>
          <a:xfrm>
            <a:off x="152400" y="1099150"/>
            <a:ext cx="8839201" cy="1129184"/>
          </a:xfrm>
          <a:prstGeom prst="rect">
            <a:avLst/>
          </a:prstGeom>
          <a:noFill/>
          <a:ln>
            <a:noFill/>
          </a:ln>
        </p:spPr>
      </p:pic>
      <p:pic>
        <p:nvPicPr>
          <p:cNvPr id="580" name="Google Shape;580;p86"/>
          <p:cNvPicPr preferRelativeResize="0"/>
          <p:nvPr/>
        </p:nvPicPr>
        <p:blipFill>
          <a:blip r:embed="rId4">
            <a:alphaModFix/>
          </a:blip>
          <a:stretch>
            <a:fillRect/>
          </a:stretch>
        </p:blipFill>
        <p:spPr>
          <a:xfrm>
            <a:off x="414250" y="2300125"/>
            <a:ext cx="5638800" cy="2362200"/>
          </a:xfrm>
          <a:prstGeom prst="rect">
            <a:avLst/>
          </a:prstGeom>
          <a:noFill/>
          <a:ln>
            <a:noFill/>
          </a:ln>
        </p:spPr>
      </p:pic>
      <p:sp>
        <p:nvSpPr>
          <p:cNvPr id="581" name="Google Shape;581;p86"/>
          <p:cNvSpPr/>
          <p:nvPr/>
        </p:nvSpPr>
        <p:spPr>
          <a:xfrm>
            <a:off x="77350" y="2909300"/>
            <a:ext cx="2738575" cy="602250"/>
          </a:xfrm>
          <a:prstGeom prst="flowChart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86"/>
          <p:cNvPicPr preferRelativeResize="0"/>
          <p:nvPr/>
        </p:nvPicPr>
        <p:blipFill>
          <a:blip r:embed="rId5">
            <a:alphaModFix/>
          </a:blip>
          <a:stretch>
            <a:fillRect/>
          </a:stretch>
        </p:blipFill>
        <p:spPr>
          <a:xfrm>
            <a:off x="7393325" y="302525"/>
            <a:ext cx="1687525" cy="12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7"/>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サンプル問題(セキュリティ)</a:t>
            </a:r>
            <a:endParaRPr sz="2400">
              <a:latin typeface="Lato"/>
              <a:ea typeface="Lato"/>
              <a:cs typeface="Lato"/>
              <a:sym typeface="Lato"/>
            </a:endParaRPr>
          </a:p>
        </p:txBody>
      </p:sp>
      <p:pic>
        <p:nvPicPr>
          <p:cNvPr id="588" name="Google Shape;588;p87"/>
          <p:cNvPicPr preferRelativeResize="0"/>
          <p:nvPr/>
        </p:nvPicPr>
        <p:blipFill>
          <a:blip r:embed="rId3">
            <a:alphaModFix/>
          </a:blip>
          <a:stretch>
            <a:fillRect/>
          </a:stretch>
        </p:blipFill>
        <p:spPr>
          <a:xfrm>
            <a:off x="152400" y="1099150"/>
            <a:ext cx="8839198" cy="921059"/>
          </a:xfrm>
          <a:prstGeom prst="rect">
            <a:avLst/>
          </a:prstGeom>
          <a:noFill/>
          <a:ln>
            <a:noFill/>
          </a:ln>
        </p:spPr>
      </p:pic>
      <p:pic>
        <p:nvPicPr>
          <p:cNvPr id="589" name="Google Shape;589;p87"/>
          <p:cNvPicPr preferRelativeResize="0"/>
          <p:nvPr/>
        </p:nvPicPr>
        <p:blipFill>
          <a:blip r:embed="rId4">
            <a:alphaModFix/>
          </a:blip>
          <a:stretch>
            <a:fillRect/>
          </a:stretch>
        </p:blipFill>
        <p:spPr>
          <a:xfrm>
            <a:off x="304800" y="2706009"/>
            <a:ext cx="5394925" cy="1803491"/>
          </a:xfrm>
          <a:prstGeom prst="rect">
            <a:avLst/>
          </a:prstGeom>
          <a:noFill/>
          <a:ln>
            <a:noFill/>
          </a:ln>
        </p:spPr>
      </p:pic>
      <p:sp>
        <p:nvSpPr>
          <p:cNvPr id="590" name="Google Shape;590;p87"/>
          <p:cNvSpPr/>
          <p:nvPr/>
        </p:nvSpPr>
        <p:spPr>
          <a:xfrm>
            <a:off x="153550" y="3137900"/>
            <a:ext cx="1995900" cy="498050"/>
          </a:xfrm>
          <a:prstGeom prst="flowChart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8"/>
          <p:cNvSpPr txBox="1"/>
          <p:nvPr>
            <p:ph idx="4294967295" type="title"/>
          </p:nvPr>
        </p:nvSpPr>
        <p:spPr>
          <a:xfrm>
            <a:off x="535775" y="178750"/>
            <a:ext cx="6028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サンプル問題(セキュリティ)</a:t>
            </a:r>
            <a:endParaRPr sz="2400">
              <a:latin typeface="Lato"/>
              <a:ea typeface="Lato"/>
              <a:cs typeface="Lato"/>
              <a:sym typeface="Lato"/>
            </a:endParaRPr>
          </a:p>
        </p:txBody>
      </p:sp>
      <p:pic>
        <p:nvPicPr>
          <p:cNvPr id="596" name="Google Shape;596;p88"/>
          <p:cNvPicPr preferRelativeResize="0"/>
          <p:nvPr/>
        </p:nvPicPr>
        <p:blipFill>
          <a:blip r:embed="rId3">
            <a:alphaModFix/>
          </a:blip>
          <a:stretch>
            <a:fillRect/>
          </a:stretch>
        </p:blipFill>
        <p:spPr>
          <a:xfrm>
            <a:off x="152400" y="1099150"/>
            <a:ext cx="7924800" cy="1200150"/>
          </a:xfrm>
          <a:prstGeom prst="rect">
            <a:avLst/>
          </a:prstGeom>
          <a:noFill/>
          <a:ln>
            <a:noFill/>
          </a:ln>
        </p:spPr>
      </p:pic>
      <p:pic>
        <p:nvPicPr>
          <p:cNvPr id="597" name="Google Shape;597;p88"/>
          <p:cNvPicPr preferRelativeResize="0"/>
          <p:nvPr/>
        </p:nvPicPr>
        <p:blipFill>
          <a:blip r:embed="rId4">
            <a:alphaModFix/>
          </a:blip>
          <a:stretch>
            <a:fillRect/>
          </a:stretch>
        </p:blipFill>
        <p:spPr>
          <a:xfrm>
            <a:off x="473050" y="2451700"/>
            <a:ext cx="5505450" cy="2324100"/>
          </a:xfrm>
          <a:prstGeom prst="rect">
            <a:avLst/>
          </a:prstGeom>
          <a:noFill/>
          <a:ln>
            <a:noFill/>
          </a:ln>
        </p:spPr>
      </p:pic>
      <p:sp>
        <p:nvSpPr>
          <p:cNvPr id="598" name="Google Shape;598;p88"/>
          <p:cNvSpPr/>
          <p:nvPr/>
        </p:nvSpPr>
        <p:spPr>
          <a:xfrm>
            <a:off x="382150" y="3032525"/>
            <a:ext cx="2388525" cy="555225"/>
          </a:xfrm>
          <a:prstGeom prst="flowChart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9"/>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資格合格のポイント</a:t>
            </a:r>
            <a:endParaRPr/>
          </a:p>
        </p:txBody>
      </p:sp>
      <p:sp>
        <p:nvSpPr>
          <p:cNvPr id="604" name="Google Shape;604;p89"/>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9"/>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9"/>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9"/>
          <p:cNvSpPr txBox="1"/>
          <p:nvPr>
            <p:ph type="title"/>
          </p:nvPr>
        </p:nvSpPr>
        <p:spPr>
          <a:xfrm>
            <a:off x="6125275" y="22143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ja" sz="2100"/>
              <a:t>１周した</a:t>
            </a:r>
            <a:r>
              <a:rPr lang="ja" sz="2100"/>
              <a:t>ら再受験無料キャンペーンでとりあえず受験してみる</a:t>
            </a:r>
            <a:br>
              <a:rPr lang="ja" sz="2100"/>
            </a:br>
            <a:r>
              <a:rPr lang="ja" sz="2100"/>
              <a:t>　　　(7/15まで)</a:t>
            </a:r>
            <a:endParaRPr b="0" sz="1400">
              <a:solidFill>
                <a:schemeClr val="lt1"/>
              </a:solidFill>
            </a:endParaRPr>
          </a:p>
        </p:txBody>
      </p:sp>
      <p:sp>
        <p:nvSpPr>
          <p:cNvPr id="608" name="Google Shape;608;p89"/>
          <p:cNvSpPr txBox="1"/>
          <p:nvPr>
            <p:ph type="title"/>
          </p:nvPr>
        </p:nvSpPr>
        <p:spPr>
          <a:xfrm>
            <a:off x="447975" y="2442900"/>
            <a:ext cx="2481600" cy="112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ja" sz="2100"/>
              <a:t>Udemy・書籍などで必要な知識をインプットする</a:t>
            </a:r>
            <a:endParaRPr sz="1400">
              <a:solidFill>
                <a:schemeClr val="lt1"/>
              </a:solidFill>
            </a:endParaRPr>
          </a:p>
        </p:txBody>
      </p:sp>
      <p:sp>
        <p:nvSpPr>
          <p:cNvPr id="609" name="Google Shape;609;p89"/>
          <p:cNvSpPr txBox="1"/>
          <p:nvPr>
            <p:ph type="title"/>
          </p:nvPr>
        </p:nvSpPr>
        <p:spPr>
          <a:xfrm>
            <a:off x="3286625" y="2442900"/>
            <a:ext cx="2481600" cy="1187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ja" sz="2100"/>
              <a:t>サンプル問題を解いて問題の傾向を把握する</a:t>
            </a:r>
            <a:endParaRPr b="0"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idx="4294967295" type="title"/>
          </p:nvPr>
        </p:nvSpPr>
        <p:spPr>
          <a:xfrm>
            <a:off x="535775" y="178750"/>
            <a:ext cx="7757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(前提知識)VPCを構成する要素</a:t>
            </a:r>
            <a:endParaRPr sz="2400">
              <a:latin typeface="Lato"/>
              <a:ea typeface="Lato"/>
              <a:cs typeface="Lato"/>
              <a:sym typeface="Lato"/>
            </a:endParaRPr>
          </a:p>
        </p:txBody>
      </p:sp>
      <p:sp>
        <p:nvSpPr>
          <p:cNvPr id="120" name="Google Shape;120;p20"/>
          <p:cNvSpPr txBox="1"/>
          <p:nvPr>
            <p:ph idx="4294967295" type="title"/>
          </p:nvPr>
        </p:nvSpPr>
        <p:spPr>
          <a:xfrm>
            <a:off x="535775" y="1327750"/>
            <a:ext cx="8159400" cy="349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3. </a:t>
            </a:r>
            <a:r>
              <a:rPr lang="ja" sz="1800">
                <a:latin typeface="Lato"/>
                <a:ea typeface="Lato"/>
                <a:cs typeface="Lato"/>
                <a:sym typeface="Lato"/>
              </a:rPr>
              <a:t>ゲートウェイ</a:t>
            </a:r>
            <a:br>
              <a:rPr lang="ja" sz="1800">
                <a:latin typeface="Lato"/>
                <a:ea typeface="Lato"/>
                <a:cs typeface="Lato"/>
                <a:sym typeface="Lato"/>
              </a:rPr>
            </a:br>
            <a:r>
              <a:rPr b="0" lang="ja" sz="1800">
                <a:latin typeface="Lato"/>
                <a:ea typeface="Lato"/>
                <a:cs typeface="Lato"/>
                <a:sym typeface="Lato"/>
              </a:rPr>
              <a:t>作成したVPC外のネットワークとデータなどのやり取りする際、中継する役割を担うルータのようなもの</a:t>
            </a: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4. </a:t>
            </a:r>
            <a:r>
              <a:rPr lang="ja" sz="1800">
                <a:latin typeface="Lato"/>
                <a:ea typeface="Lato"/>
                <a:cs typeface="Lato"/>
                <a:sym typeface="Lato"/>
              </a:rPr>
              <a:t>ルートテーブル</a:t>
            </a:r>
            <a:br>
              <a:rPr lang="ja" sz="1800">
                <a:latin typeface="Lato"/>
                <a:ea typeface="Lato"/>
                <a:cs typeface="Lato"/>
                <a:sym typeface="Lato"/>
              </a:rPr>
            </a:br>
            <a:r>
              <a:rPr b="0" lang="ja" sz="1800">
                <a:latin typeface="Lato"/>
                <a:ea typeface="Lato"/>
                <a:cs typeface="Lato"/>
                <a:sym typeface="Lato"/>
              </a:rPr>
              <a:t>VPCを利用する場合は一連のルールに従い、ルートと呼ばれるネットワーク経路を選択します。そのルールの記載されたテーブルを、ルートテーブルと言います。ルートテーブルには、ゲートウェイからのネットワークトラフィックをトラフィックに応じて経路設定します。</a:t>
            </a:r>
            <a:br>
              <a:rPr lang="ja" sz="1800">
                <a:latin typeface="Lato"/>
                <a:ea typeface="Lato"/>
                <a:cs typeface="Lato"/>
                <a:sym typeface="Lato"/>
              </a:rPr>
            </a:br>
            <a:endParaRPr sz="18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idx="4294967295" type="title"/>
          </p:nvPr>
        </p:nvSpPr>
        <p:spPr>
          <a:xfrm>
            <a:off x="535775" y="178750"/>
            <a:ext cx="6830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ja" sz="3600">
                <a:solidFill>
                  <a:schemeClr val="dk1"/>
                </a:solidFill>
                <a:latin typeface="Lato"/>
                <a:ea typeface="Lato"/>
                <a:cs typeface="Lato"/>
                <a:sym typeface="Lato"/>
              </a:rPr>
              <a:t>(前提知識)CIDR表記について</a:t>
            </a:r>
            <a:endParaRPr sz="2400">
              <a:latin typeface="Lato"/>
              <a:ea typeface="Lato"/>
              <a:cs typeface="Lato"/>
              <a:sym typeface="Lato"/>
            </a:endParaRPr>
          </a:p>
        </p:txBody>
      </p:sp>
      <p:sp>
        <p:nvSpPr>
          <p:cNvPr id="126" name="Google Shape;126;p21"/>
          <p:cNvSpPr txBox="1"/>
          <p:nvPr>
            <p:ph idx="4294967295" type="title"/>
          </p:nvPr>
        </p:nvSpPr>
        <p:spPr>
          <a:xfrm>
            <a:off x="535775" y="1022950"/>
            <a:ext cx="8167200" cy="16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ja" sz="1800">
                <a:latin typeface="Lato"/>
                <a:ea typeface="Lato"/>
                <a:cs typeface="Lato"/>
                <a:sym typeface="Lato"/>
              </a:rPr>
              <a:t>プライベートIPのネットワーク部とホスト部の範囲を指定する表記です。</a:t>
            </a:r>
            <a:endParaRPr b="0" sz="1800">
              <a:latin typeface="Lato"/>
              <a:ea typeface="Lato"/>
              <a:cs typeface="Lato"/>
              <a:sym typeface="Lato"/>
            </a:endParaRPr>
          </a:p>
          <a:p>
            <a:pPr indent="0" lvl="0" marL="0" rtl="0" algn="l">
              <a:lnSpc>
                <a:spcPct val="115000"/>
              </a:lnSpc>
              <a:spcBef>
                <a:spcPts val="1600"/>
              </a:spcBef>
              <a:spcAft>
                <a:spcPts val="0"/>
              </a:spcAft>
              <a:buNone/>
            </a:pPr>
            <a:r>
              <a:rPr b="0" lang="ja" sz="1800">
                <a:latin typeface="Lato"/>
                <a:ea typeface="Lato"/>
                <a:cs typeface="Lato"/>
                <a:sym typeface="Lato"/>
              </a:rPr>
              <a:t>　・</a:t>
            </a:r>
            <a:r>
              <a:rPr lang="ja" sz="1800">
                <a:latin typeface="Lato"/>
                <a:ea typeface="Lato"/>
                <a:cs typeface="Lato"/>
                <a:sym typeface="Lato"/>
              </a:rPr>
              <a:t>ネットワーク部</a:t>
            </a:r>
            <a:r>
              <a:rPr b="0" lang="ja" sz="1800">
                <a:latin typeface="Lato"/>
                <a:ea typeface="Lato"/>
                <a:cs typeface="Lato"/>
                <a:sym typeface="Lato"/>
              </a:rPr>
              <a:t>：IPが属しているネットワークを識別する部分</a:t>
            </a:r>
            <a:br>
              <a:rPr b="0" lang="ja" sz="1800">
                <a:latin typeface="Lato"/>
                <a:ea typeface="Lato"/>
                <a:cs typeface="Lato"/>
                <a:sym typeface="Lato"/>
              </a:rPr>
            </a:br>
            <a:r>
              <a:rPr b="0" lang="ja" sz="1800">
                <a:latin typeface="Lato"/>
                <a:ea typeface="Lato"/>
                <a:cs typeface="Lato"/>
                <a:sym typeface="Lato"/>
              </a:rPr>
              <a:t>　・</a:t>
            </a:r>
            <a:r>
              <a:rPr lang="ja" sz="1800">
                <a:latin typeface="Lato"/>
                <a:ea typeface="Lato"/>
                <a:cs typeface="Lato"/>
                <a:sym typeface="Lato"/>
              </a:rPr>
              <a:t>ホスト部</a:t>
            </a:r>
            <a:r>
              <a:rPr b="0" lang="ja" sz="1800">
                <a:latin typeface="Lato"/>
                <a:ea typeface="Lato"/>
                <a:cs typeface="Lato"/>
                <a:sym typeface="Lato"/>
              </a:rPr>
              <a:t>：サーバがネットワークのどこに属しているか識別する部分</a:t>
            </a:r>
            <a:br>
              <a:rPr b="0" lang="ja" sz="1800">
                <a:latin typeface="Lato"/>
                <a:ea typeface="Lato"/>
                <a:cs typeface="Lato"/>
                <a:sym typeface="Lato"/>
              </a:rPr>
            </a:br>
            <a:r>
              <a:rPr b="0" lang="ja" sz="1800">
                <a:latin typeface="Lato"/>
                <a:ea typeface="Lato"/>
                <a:cs typeface="Lato"/>
                <a:sym typeface="Lato"/>
              </a:rPr>
              <a:t>　・</a:t>
            </a:r>
            <a:r>
              <a:rPr lang="ja" sz="1800">
                <a:latin typeface="Lato"/>
                <a:ea typeface="Lato"/>
                <a:cs typeface="Lato"/>
                <a:sym typeface="Lato"/>
              </a:rPr>
              <a:t>CIDR番号</a:t>
            </a:r>
            <a:r>
              <a:rPr b="0" lang="ja" sz="1800">
                <a:latin typeface="Lato"/>
                <a:ea typeface="Lato"/>
                <a:cs typeface="Lato"/>
                <a:sym typeface="Lato"/>
              </a:rPr>
              <a:t>：IPのネットワーク部の範囲指定</a:t>
            </a:r>
            <a:br>
              <a:rPr b="0" lang="ja" sz="1800">
                <a:latin typeface="Lato"/>
                <a:ea typeface="Lato"/>
                <a:cs typeface="Lato"/>
                <a:sym typeface="Lato"/>
              </a:rPr>
            </a:br>
            <a:endParaRPr b="0" sz="1800">
              <a:latin typeface="Lato"/>
              <a:ea typeface="Lato"/>
              <a:cs typeface="Lato"/>
              <a:sym typeface="Lato"/>
            </a:endParaRPr>
          </a:p>
          <a:p>
            <a:pPr indent="0" lvl="0" marL="0" rtl="0" algn="l">
              <a:lnSpc>
                <a:spcPct val="115000"/>
              </a:lnSpc>
              <a:spcBef>
                <a:spcPts val="1600"/>
              </a:spcBef>
              <a:spcAft>
                <a:spcPts val="1600"/>
              </a:spcAft>
              <a:buNone/>
            </a:pPr>
            <a:r>
              <a:rPr b="0" lang="ja" sz="1800">
                <a:latin typeface="Lato"/>
                <a:ea typeface="Lato"/>
                <a:cs typeface="Lato"/>
                <a:sym typeface="Lato"/>
              </a:rPr>
              <a:t>例えば・・「</a:t>
            </a:r>
            <a:r>
              <a:rPr lang="ja" sz="1800">
                <a:latin typeface="Lato"/>
                <a:ea typeface="Lato"/>
                <a:cs typeface="Lato"/>
                <a:sym typeface="Lato"/>
              </a:rPr>
              <a:t>IPアドレス/ネットワーク部のビット数</a:t>
            </a:r>
            <a:r>
              <a:rPr b="0" lang="ja" sz="1800">
                <a:latin typeface="Lato"/>
                <a:ea typeface="Lato"/>
                <a:cs typeface="Lato"/>
                <a:sym typeface="Lato"/>
              </a:rPr>
              <a:t>」</a:t>
            </a:r>
            <a:endParaRPr b="0" sz="1800">
              <a:latin typeface="Lato"/>
              <a:ea typeface="Lato"/>
              <a:cs typeface="Lato"/>
              <a:sym typeface="Lato"/>
            </a:endParaRPr>
          </a:p>
        </p:txBody>
      </p:sp>
      <p:grpSp>
        <p:nvGrpSpPr>
          <p:cNvPr id="127" name="Google Shape;127;p21"/>
          <p:cNvGrpSpPr/>
          <p:nvPr/>
        </p:nvGrpSpPr>
        <p:grpSpPr>
          <a:xfrm>
            <a:off x="464150" y="3446325"/>
            <a:ext cx="8390825" cy="1159525"/>
            <a:chOff x="464150" y="3065325"/>
            <a:chExt cx="8390825" cy="1159525"/>
          </a:xfrm>
        </p:grpSpPr>
        <p:sp>
          <p:nvSpPr>
            <p:cNvPr id="128" name="Google Shape;128;p21"/>
            <p:cNvSpPr txBox="1"/>
            <p:nvPr/>
          </p:nvSpPr>
          <p:spPr>
            <a:xfrm>
              <a:off x="687775" y="3459000"/>
              <a:ext cx="8167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2"/>
                </a:buClr>
                <a:buSzPts val="1100"/>
                <a:buFont typeface="Arial"/>
                <a:buNone/>
              </a:pPr>
              <a:r>
                <a:rPr b="1" lang="ja" sz="1800">
                  <a:solidFill>
                    <a:srgbClr val="FF0000"/>
                  </a:solidFill>
                  <a:latin typeface="Lato"/>
                  <a:ea typeface="Lato"/>
                  <a:cs typeface="Lato"/>
                  <a:sym typeface="Lato"/>
                </a:rPr>
                <a:t>255.255.255</a:t>
              </a:r>
              <a:r>
                <a:rPr b="1" lang="ja" sz="1800">
                  <a:solidFill>
                    <a:schemeClr val="accent1"/>
                  </a:solidFill>
                  <a:latin typeface="Lato"/>
                  <a:ea typeface="Lato"/>
                  <a:cs typeface="Lato"/>
                  <a:sym typeface="Lato"/>
                </a:rPr>
                <a:t>.0</a:t>
              </a:r>
              <a:r>
                <a:rPr b="1" lang="ja" sz="1800">
                  <a:solidFill>
                    <a:schemeClr val="accent4"/>
                  </a:solidFill>
                  <a:latin typeface="Lato"/>
                  <a:ea typeface="Lato"/>
                  <a:cs typeface="Lato"/>
                  <a:sym typeface="Lato"/>
                </a:rPr>
                <a:t>/24</a:t>
              </a:r>
              <a:r>
                <a:rPr b="1" lang="ja" sz="1800">
                  <a:solidFill>
                    <a:schemeClr val="dk2"/>
                  </a:solidFill>
                  <a:latin typeface="Lato"/>
                  <a:ea typeface="Lato"/>
                  <a:cs typeface="Lato"/>
                  <a:sym typeface="Lato"/>
                </a:rPr>
                <a:t>　→　</a:t>
              </a:r>
              <a:r>
                <a:rPr b="1" lang="ja" sz="1800">
                  <a:solidFill>
                    <a:srgbClr val="FF0000"/>
                  </a:solidFill>
                  <a:latin typeface="Lato"/>
                  <a:ea typeface="Lato"/>
                  <a:cs typeface="Lato"/>
                  <a:sym typeface="Lato"/>
                </a:rPr>
                <a:t>11111111.11111111.11111111</a:t>
              </a:r>
              <a:r>
                <a:rPr b="1" lang="ja" sz="1800">
                  <a:solidFill>
                    <a:schemeClr val="accent1"/>
                  </a:solidFill>
                  <a:latin typeface="Lato"/>
                  <a:ea typeface="Lato"/>
                  <a:cs typeface="Lato"/>
                  <a:sym typeface="Lato"/>
                </a:rPr>
                <a:t>.00000000</a:t>
              </a:r>
              <a:r>
                <a:rPr b="1" lang="ja" sz="1800">
                  <a:solidFill>
                    <a:schemeClr val="accent4"/>
                  </a:solidFill>
                  <a:latin typeface="Lato"/>
                  <a:ea typeface="Lato"/>
                  <a:cs typeface="Lato"/>
                  <a:sym typeface="Lato"/>
                </a:rPr>
                <a:t>/24</a:t>
              </a:r>
              <a:endParaRPr b="1">
                <a:solidFill>
                  <a:schemeClr val="accent4"/>
                </a:solidFill>
              </a:endParaRPr>
            </a:p>
          </p:txBody>
        </p:sp>
        <p:sp>
          <p:nvSpPr>
            <p:cNvPr id="129" name="Google Shape;129;p21"/>
            <p:cNvSpPr txBox="1"/>
            <p:nvPr/>
          </p:nvSpPr>
          <p:spPr>
            <a:xfrm>
              <a:off x="1261475" y="3065325"/>
              <a:ext cx="948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800">
                  <a:solidFill>
                    <a:schemeClr val="dk2"/>
                  </a:solidFill>
                  <a:latin typeface="Lato"/>
                  <a:ea typeface="Lato"/>
                  <a:cs typeface="Lato"/>
                  <a:sym typeface="Lato"/>
                </a:rPr>
                <a:t>10進数</a:t>
              </a:r>
              <a:endParaRPr b="1"/>
            </a:p>
          </p:txBody>
        </p:sp>
        <p:sp>
          <p:nvSpPr>
            <p:cNvPr id="130" name="Google Shape;130;p21"/>
            <p:cNvSpPr txBox="1"/>
            <p:nvPr/>
          </p:nvSpPr>
          <p:spPr>
            <a:xfrm>
              <a:off x="5105400" y="3065325"/>
              <a:ext cx="813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800">
                  <a:solidFill>
                    <a:schemeClr val="dk2"/>
                  </a:solidFill>
                  <a:latin typeface="Lato"/>
                  <a:ea typeface="Lato"/>
                  <a:cs typeface="Lato"/>
                  <a:sym typeface="Lato"/>
                </a:rPr>
                <a:t>2</a:t>
              </a:r>
              <a:r>
                <a:rPr b="1" lang="ja" sz="1800">
                  <a:solidFill>
                    <a:schemeClr val="dk2"/>
                  </a:solidFill>
                  <a:latin typeface="Lato"/>
                  <a:ea typeface="Lato"/>
                  <a:cs typeface="Lato"/>
                  <a:sym typeface="Lato"/>
                </a:rPr>
                <a:t>進数</a:t>
              </a:r>
              <a:endParaRPr b="1"/>
            </a:p>
          </p:txBody>
        </p:sp>
        <p:sp>
          <p:nvSpPr>
            <p:cNvPr id="131" name="Google Shape;131;p21"/>
            <p:cNvSpPr txBox="1"/>
            <p:nvPr/>
          </p:nvSpPr>
          <p:spPr>
            <a:xfrm>
              <a:off x="464150" y="3870850"/>
              <a:ext cx="1539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100">
                  <a:solidFill>
                    <a:srgbClr val="FF0000"/>
                  </a:solidFill>
                  <a:latin typeface="Lato"/>
                  <a:ea typeface="Lato"/>
                  <a:cs typeface="Lato"/>
                  <a:sym typeface="Lato"/>
                </a:rPr>
                <a:t>ネットワーク部</a:t>
              </a:r>
              <a:endParaRPr b="1" sz="700">
                <a:solidFill>
                  <a:srgbClr val="FF0000"/>
                </a:solidFill>
              </a:endParaRPr>
            </a:p>
          </p:txBody>
        </p:sp>
        <p:sp>
          <p:nvSpPr>
            <p:cNvPr id="132" name="Google Shape;132;p21"/>
            <p:cNvSpPr txBox="1"/>
            <p:nvPr/>
          </p:nvSpPr>
          <p:spPr>
            <a:xfrm>
              <a:off x="1798752" y="3870850"/>
              <a:ext cx="966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100">
                  <a:solidFill>
                    <a:schemeClr val="accent1"/>
                  </a:solidFill>
                  <a:latin typeface="Lato"/>
                  <a:ea typeface="Lato"/>
                  <a:cs typeface="Lato"/>
                  <a:sym typeface="Lato"/>
                </a:rPr>
                <a:t>ホスト</a:t>
              </a:r>
              <a:r>
                <a:rPr b="1" lang="ja" sz="1100">
                  <a:solidFill>
                    <a:schemeClr val="accent1"/>
                  </a:solidFill>
                  <a:latin typeface="Lato"/>
                  <a:ea typeface="Lato"/>
                  <a:cs typeface="Lato"/>
                  <a:sym typeface="Lato"/>
                </a:rPr>
                <a:t>部</a:t>
              </a:r>
              <a:endParaRPr b="1" sz="700">
                <a:solidFill>
                  <a:schemeClr val="accent1"/>
                </a:solidFill>
              </a:endParaRPr>
            </a:p>
          </p:txBody>
        </p:sp>
        <p:sp>
          <p:nvSpPr>
            <p:cNvPr id="133" name="Google Shape;133;p21"/>
            <p:cNvSpPr txBox="1"/>
            <p:nvPr/>
          </p:nvSpPr>
          <p:spPr>
            <a:xfrm>
              <a:off x="2643482" y="3870850"/>
              <a:ext cx="736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ja" sz="1100">
                  <a:solidFill>
                    <a:schemeClr val="accent4"/>
                  </a:solidFill>
                  <a:latin typeface="Lato"/>
                  <a:ea typeface="Lato"/>
                  <a:cs typeface="Lato"/>
                  <a:sym typeface="Lato"/>
                </a:rPr>
                <a:t>CIDR</a:t>
              </a:r>
              <a:endParaRPr b="1" sz="700">
                <a:solidFill>
                  <a:schemeClr val="accent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